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2"/>
  </p:notesMasterIdLst>
  <p:sldIdLst>
    <p:sldId id="256" r:id="rId2"/>
    <p:sldId id="731" r:id="rId3"/>
    <p:sldId id="1551" r:id="rId4"/>
    <p:sldId id="764" r:id="rId5"/>
    <p:sldId id="762" r:id="rId6"/>
    <p:sldId id="1542" r:id="rId7"/>
    <p:sldId id="1543" r:id="rId8"/>
    <p:sldId id="1544" r:id="rId9"/>
    <p:sldId id="1457" r:id="rId10"/>
    <p:sldId id="1545" r:id="rId11"/>
    <p:sldId id="767" r:id="rId12"/>
    <p:sldId id="1546" r:id="rId13"/>
    <p:sldId id="1547" r:id="rId14"/>
    <p:sldId id="1548" r:id="rId15"/>
    <p:sldId id="1549" r:id="rId16"/>
    <p:sldId id="1550" r:id="rId17"/>
    <p:sldId id="1563" r:id="rId18"/>
    <p:sldId id="1552" r:id="rId19"/>
    <p:sldId id="1553" r:id="rId20"/>
    <p:sldId id="1554" r:id="rId21"/>
    <p:sldId id="1555" r:id="rId22"/>
    <p:sldId id="1556" r:id="rId23"/>
    <p:sldId id="1557" r:id="rId24"/>
    <p:sldId id="1558" r:id="rId25"/>
    <p:sldId id="1560" r:id="rId26"/>
    <p:sldId id="1559" r:id="rId27"/>
    <p:sldId id="1561" r:id="rId28"/>
    <p:sldId id="1562" r:id="rId29"/>
    <p:sldId id="1564" r:id="rId30"/>
    <p:sldId id="1567" r:id="rId31"/>
    <p:sldId id="1566" r:id="rId32"/>
    <p:sldId id="1568" r:id="rId33"/>
    <p:sldId id="1569" r:id="rId34"/>
    <p:sldId id="1570" r:id="rId35"/>
    <p:sldId id="1571" r:id="rId36"/>
    <p:sldId id="1572" r:id="rId37"/>
    <p:sldId id="1573" r:id="rId38"/>
    <p:sldId id="1574" r:id="rId39"/>
    <p:sldId id="1575" r:id="rId40"/>
    <p:sldId id="1576" r:id="rId41"/>
    <p:sldId id="1577" r:id="rId42"/>
    <p:sldId id="1578" r:id="rId43"/>
    <p:sldId id="1580" r:id="rId44"/>
    <p:sldId id="1579" r:id="rId45"/>
    <p:sldId id="1581" r:id="rId46"/>
    <p:sldId id="1582" r:id="rId47"/>
    <p:sldId id="1583" r:id="rId48"/>
    <p:sldId id="1584" r:id="rId49"/>
    <p:sldId id="1585" r:id="rId50"/>
    <p:sldId id="1586" r:id="rId51"/>
  </p:sldIdLst>
  <p:sldSz cx="9144000" cy="6858000" type="screen4x3"/>
  <p:notesSz cx="6858000" cy="9144000"/>
  <p:defaultTextStyle>
    <a:defPPr>
      <a:defRPr lang="nb-NO"/>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AC76"/>
    <a:srgbClr val="A6A6A6"/>
    <a:srgbClr val="01509E"/>
    <a:srgbClr val="01386F"/>
    <a:srgbClr val="01509D"/>
    <a:srgbClr val="01509F"/>
    <a:srgbClr val="0D347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280" autoAdjust="0"/>
    <p:restoredTop sz="94660"/>
  </p:normalViewPr>
  <p:slideViewPr>
    <p:cSldViewPr snapToGrid="0" snapToObjects="1">
      <p:cViewPr varScale="1">
        <p:scale>
          <a:sx n="67" d="100"/>
          <a:sy n="67" d="100"/>
        </p:scale>
        <p:origin x="852" y="4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1" d="100"/>
          <a:sy n="51" d="100"/>
        </p:scale>
        <p:origin x="2692" y="4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g>
</file>

<file path=ppt/media/image10.jpg>
</file>

<file path=ppt/media/image10.png>
</file>

<file path=ppt/media/image11.jpg>
</file>

<file path=ppt/media/image11.png>
</file>

<file path=ppt/media/image12.jpg>
</file>

<file path=ppt/media/image13.png>
</file>

<file path=ppt/media/image14.jpg>
</file>

<file path=ppt/media/image14.png>
</file>

<file path=ppt/media/image15.jpg>
</file>

<file path=ppt/media/image16.png>
</file>

<file path=ppt/media/image17.png>
</file>

<file path=ppt/media/image18.png>
</file>

<file path=ppt/media/image19.jp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jpeg>
</file>

<file path=ppt/media/image30.png>
</file>

<file path=ppt/media/image31.png>
</file>

<file path=ppt/media/image32.png>
</file>

<file path=ppt/media/image33.jpg>
</file>

<file path=ppt/media/image34.jpg>
</file>

<file path=ppt/media/image35.jpg>
</file>

<file path=ppt/media/image36.jpg>
</file>

<file path=ppt/media/image37.jpg>
</file>

<file path=ppt/media/image38.jpg>
</file>

<file path=ppt/media/image39.png>
</file>

<file path=ppt/media/image40.jpg>
</file>

<file path=ppt/media/image41.jpg>
</file>

<file path=ppt/media/image42.jp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3CE20E-48B6-46AE-A16E-63B99218C31E}" type="datetimeFigureOut">
              <a:rPr lang="en-US" smtClean="0"/>
              <a:t>3/29/2022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09F4AF-C1AA-494D-99A5-151175E8617F}" type="slidenum">
              <a:rPr lang="en-US" smtClean="0"/>
              <a:t>‹#›</a:t>
            </a:fld>
            <a:endParaRPr lang="en-US"/>
          </a:p>
        </p:txBody>
      </p:sp>
    </p:spTree>
    <p:extLst>
      <p:ext uri="{BB962C8B-B14F-4D97-AF65-F5344CB8AC3E}">
        <p14:creationId xmlns:p14="http://schemas.microsoft.com/office/powerpoint/2010/main" val="15509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ED1E415D-6AD8-4725-99D1-5C9E4CE29BAD}"/>
              </a:ext>
            </a:extLst>
          </p:cNvPr>
          <p:cNvSpPr>
            <a:spLocks noGrp="1" noRot="1" noChangeAspect="1" noChangeArrowheads="1" noTextEdit="1"/>
          </p:cNvSpPr>
          <p:nvPr>
            <p:ph type="sldImg"/>
          </p:nvPr>
        </p:nvSpPr>
        <p:spPr>
          <a:xfrm>
            <a:off x="876300" y="709613"/>
            <a:ext cx="5054600" cy="3790950"/>
          </a:xfrm>
          <a:ln/>
        </p:spPr>
      </p:sp>
      <p:sp>
        <p:nvSpPr>
          <p:cNvPr id="13315" name="Rectangle 3">
            <a:extLst>
              <a:ext uri="{FF2B5EF4-FFF2-40B4-BE49-F238E27FC236}">
                <a16:creationId xmlns:a16="http://schemas.microsoft.com/office/drawing/2014/main" id="{A6AEF761-C6B4-48EB-BF18-A6764AF10F57}"/>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870964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017661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444144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1205839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9707073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11636312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1919313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5036485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15632664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048376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ED1E415D-6AD8-4725-99D1-5C9E4CE29BAD}"/>
              </a:ext>
            </a:extLst>
          </p:cNvPr>
          <p:cNvSpPr>
            <a:spLocks noGrp="1" noRot="1" noChangeAspect="1" noChangeArrowheads="1" noTextEdit="1"/>
          </p:cNvSpPr>
          <p:nvPr>
            <p:ph type="sldImg"/>
          </p:nvPr>
        </p:nvSpPr>
        <p:spPr>
          <a:xfrm>
            <a:off x="876300" y="709613"/>
            <a:ext cx="5054600" cy="3790950"/>
          </a:xfrm>
          <a:ln/>
        </p:spPr>
      </p:sp>
      <p:sp>
        <p:nvSpPr>
          <p:cNvPr id="13315" name="Rectangle 3">
            <a:extLst>
              <a:ext uri="{FF2B5EF4-FFF2-40B4-BE49-F238E27FC236}">
                <a16:creationId xmlns:a16="http://schemas.microsoft.com/office/drawing/2014/main" id="{A6AEF761-C6B4-48EB-BF18-A6764AF10F57}"/>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1935195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818250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40660918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7508555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2375068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790631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42834112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6632701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740163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1974046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278531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890482E7-E6F0-4F38-A3A5-F5ECF7BF15DD}"/>
              </a:ext>
            </a:extLst>
          </p:cNvPr>
          <p:cNvSpPr>
            <a:spLocks noGrp="1" noRot="1" noChangeAspect="1" noChangeArrowheads="1" noTextEdit="1"/>
          </p:cNvSpPr>
          <p:nvPr>
            <p:ph type="sldImg"/>
          </p:nvPr>
        </p:nvSpPr>
        <p:spPr>
          <a:xfrm>
            <a:off x="876300" y="709613"/>
            <a:ext cx="5054600" cy="3790950"/>
          </a:xfrm>
          <a:ln/>
        </p:spPr>
      </p:sp>
      <p:sp>
        <p:nvSpPr>
          <p:cNvPr id="17411" name="Rectangle 3">
            <a:extLst>
              <a:ext uri="{FF2B5EF4-FFF2-40B4-BE49-F238E27FC236}">
                <a16:creationId xmlns:a16="http://schemas.microsoft.com/office/drawing/2014/main" id="{F661695F-95BD-4C61-B2FB-7C0637442A64}"/>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41713742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2524152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4252449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7793532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8659485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19165356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7561810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3226092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2067249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994921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5F61A35F-8BAB-4B14-A8BA-D73FD50F3597}"/>
              </a:ext>
            </a:extLst>
          </p:cNvPr>
          <p:cNvSpPr>
            <a:spLocks noGrp="1" noRot="1" noChangeAspect="1" noChangeArrowheads="1" noTextEdit="1"/>
          </p:cNvSpPr>
          <p:nvPr>
            <p:ph type="sldImg"/>
          </p:nvPr>
        </p:nvSpPr>
        <p:spPr>
          <a:xfrm>
            <a:off x="876300" y="709613"/>
            <a:ext cx="5054600" cy="3790950"/>
          </a:xfrm>
          <a:ln/>
        </p:spPr>
      </p:sp>
      <p:sp>
        <p:nvSpPr>
          <p:cNvPr id="15363" name="Rectangle 3">
            <a:extLst>
              <a:ext uri="{FF2B5EF4-FFF2-40B4-BE49-F238E27FC236}">
                <a16:creationId xmlns:a16="http://schemas.microsoft.com/office/drawing/2014/main" id="{BC7B26FB-4F75-47BE-BF9B-F919157C59F0}"/>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133531140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9413747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8288789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16194515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5453736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14013544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426546856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5076277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5641455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20237875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5F61A35F-8BAB-4B14-A8BA-D73FD50F3597}"/>
              </a:ext>
            </a:extLst>
          </p:cNvPr>
          <p:cNvSpPr>
            <a:spLocks noGrp="1" noRot="1" noChangeAspect="1" noChangeArrowheads="1" noTextEdit="1"/>
          </p:cNvSpPr>
          <p:nvPr>
            <p:ph type="sldImg"/>
          </p:nvPr>
        </p:nvSpPr>
        <p:spPr>
          <a:xfrm>
            <a:off x="876300" y="709613"/>
            <a:ext cx="5054600" cy="3790950"/>
          </a:xfrm>
          <a:ln/>
        </p:spPr>
      </p:sp>
      <p:sp>
        <p:nvSpPr>
          <p:cNvPr id="15363" name="Rectangle 3">
            <a:extLst>
              <a:ext uri="{FF2B5EF4-FFF2-40B4-BE49-F238E27FC236}">
                <a16:creationId xmlns:a16="http://schemas.microsoft.com/office/drawing/2014/main" id="{BC7B26FB-4F75-47BE-BF9B-F919157C59F0}"/>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711971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5F61A35F-8BAB-4B14-A8BA-D73FD50F3597}"/>
              </a:ext>
            </a:extLst>
          </p:cNvPr>
          <p:cNvSpPr>
            <a:spLocks noGrp="1" noRot="1" noChangeAspect="1" noChangeArrowheads="1" noTextEdit="1"/>
          </p:cNvSpPr>
          <p:nvPr>
            <p:ph type="sldImg"/>
          </p:nvPr>
        </p:nvSpPr>
        <p:spPr>
          <a:xfrm>
            <a:off x="876300" y="709613"/>
            <a:ext cx="5054600" cy="3790950"/>
          </a:xfrm>
          <a:ln/>
        </p:spPr>
      </p:sp>
      <p:sp>
        <p:nvSpPr>
          <p:cNvPr id="15363" name="Rectangle 3">
            <a:extLst>
              <a:ext uri="{FF2B5EF4-FFF2-40B4-BE49-F238E27FC236}">
                <a16:creationId xmlns:a16="http://schemas.microsoft.com/office/drawing/2014/main" id="{BC7B26FB-4F75-47BE-BF9B-F919157C59F0}"/>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36490571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5F61A35F-8BAB-4B14-A8BA-D73FD50F3597}"/>
              </a:ext>
            </a:extLst>
          </p:cNvPr>
          <p:cNvSpPr>
            <a:spLocks noGrp="1" noRot="1" noChangeAspect="1" noChangeArrowheads="1" noTextEdit="1"/>
          </p:cNvSpPr>
          <p:nvPr>
            <p:ph type="sldImg"/>
          </p:nvPr>
        </p:nvSpPr>
        <p:spPr>
          <a:xfrm>
            <a:off x="876300" y="709613"/>
            <a:ext cx="5054600" cy="3790950"/>
          </a:xfrm>
          <a:ln/>
        </p:spPr>
      </p:sp>
      <p:sp>
        <p:nvSpPr>
          <p:cNvPr id="15363" name="Rectangle 3">
            <a:extLst>
              <a:ext uri="{FF2B5EF4-FFF2-40B4-BE49-F238E27FC236}">
                <a16:creationId xmlns:a16="http://schemas.microsoft.com/office/drawing/2014/main" id="{BC7B26FB-4F75-47BE-BF9B-F919157C59F0}"/>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9203490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890482E7-E6F0-4F38-A3A5-F5ECF7BF15DD}"/>
              </a:ext>
            </a:extLst>
          </p:cNvPr>
          <p:cNvSpPr>
            <a:spLocks noGrp="1" noRot="1" noChangeAspect="1" noChangeArrowheads="1" noTextEdit="1"/>
          </p:cNvSpPr>
          <p:nvPr>
            <p:ph type="sldImg"/>
          </p:nvPr>
        </p:nvSpPr>
        <p:spPr>
          <a:xfrm>
            <a:off x="876300" y="709613"/>
            <a:ext cx="5054600" cy="3790950"/>
          </a:xfrm>
          <a:ln/>
        </p:spPr>
      </p:sp>
      <p:sp>
        <p:nvSpPr>
          <p:cNvPr id="17411" name="Rectangle 3">
            <a:extLst>
              <a:ext uri="{FF2B5EF4-FFF2-40B4-BE49-F238E27FC236}">
                <a16:creationId xmlns:a16="http://schemas.microsoft.com/office/drawing/2014/main" id="{F661695F-95BD-4C61-B2FB-7C0637442A64}"/>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extLst>
      <p:ext uri="{BB962C8B-B14F-4D97-AF65-F5344CB8AC3E}">
        <p14:creationId xmlns:p14="http://schemas.microsoft.com/office/powerpoint/2010/main" val="913166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1198F0B-D1B3-495A-BC1E-D5231717E9EA}"/>
              </a:ext>
            </a:extLst>
          </p:cNvPr>
          <p:cNvSpPr>
            <a:spLocks noGrp="1" noRot="1" noChangeAspect="1" noChangeArrowheads="1" noTextEdit="1"/>
          </p:cNvSpPr>
          <p:nvPr>
            <p:ph type="sldImg"/>
          </p:nvPr>
        </p:nvSpPr>
        <p:spPr>
          <a:xfrm>
            <a:off x="876300" y="709613"/>
            <a:ext cx="5054600" cy="3790950"/>
          </a:xfrm>
          <a:ln/>
        </p:spPr>
      </p:sp>
      <p:sp>
        <p:nvSpPr>
          <p:cNvPr id="21507" name="Rectangle 3">
            <a:extLst>
              <a:ext uri="{FF2B5EF4-FFF2-40B4-BE49-F238E27FC236}">
                <a16:creationId xmlns:a16="http://schemas.microsoft.com/office/drawing/2014/main" id="{49FD0E80-9CC4-4982-BE67-8697100F1306}"/>
              </a:ext>
            </a:extLst>
          </p:cNvPr>
          <p:cNvSpPr>
            <a:spLocks noGrp="1" noChangeArrowheads="1"/>
          </p:cNvSpPr>
          <p:nvPr>
            <p:ph type="body" idx="1"/>
          </p:nvPr>
        </p:nvSpPr>
        <p:spPr>
          <a:xfrm>
            <a:off x="920750" y="4735513"/>
            <a:ext cx="4965700" cy="441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1114753" y="2677415"/>
            <a:ext cx="7772400" cy="901094"/>
          </a:xfrm>
        </p:spPr>
        <p:txBody>
          <a:bodyPr anchor="t" anchorCtr="0"/>
          <a:lstStyle/>
          <a:p>
            <a:r>
              <a:rPr lang="en-US"/>
              <a:t>Click to edit Master title style</a:t>
            </a:r>
            <a:endParaRPr lang="nb-NO" dirty="0"/>
          </a:p>
        </p:txBody>
      </p:sp>
      <p:sp>
        <p:nvSpPr>
          <p:cNvPr id="3" name="Undertittel 2"/>
          <p:cNvSpPr>
            <a:spLocks noGrp="1"/>
          </p:cNvSpPr>
          <p:nvPr>
            <p:ph type="subTitle" idx="1"/>
          </p:nvPr>
        </p:nvSpPr>
        <p:spPr>
          <a:xfrm>
            <a:off x="1114753" y="3645154"/>
            <a:ext cx="7772400" cy="1752600"/>
          </a:xfrm>
        </p:spPr>
        <p:txBody>
          <a:bodyPr/>
          <a:lstStyle>
            <a:lvl1pPr marL="0" indent="0" algn="l">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nb-NO" dirty="0"/>
          </a:p>
        </p:txBody>
      </p:sp>
    </p:spTree>
    <p:extLst>
      <p:ext uri="{BB962C8B-B14F-4D97-AF65-F5344CB8AC3E}">
        <p14:creationId xmlns:p14="http://schemas.microsoft.com/office/powerpoint/2010/main" val="1000159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a:t>Click to edit Master title style</a:t>
            </a:r>
            <a:endParaRPr lang="nb-NO"/>
          </a:p>
        </p:txBody>
      </p:sp>
      <p:sp>
        <p:nvSpPr>
          <p:cNvPr id="3" name="Plassholder for loddrett tekst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Tree>
    <p:extLst>
      <p:ext uri="{BB962C8B-B14F-4D97-AF65-F5344CB8AC3E}">
        <p14:creationId xmlns:p14="http://schemas.microsoft.com/office/powerpoint/2010/main" val="1983850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400" y="274638"/>
            <a:ext cx="2057400" cy="5851525"/>
          </a:xfrm>
        </p:spPr>
        <p:txBody>
          <a:bodyPr vert="eaVert"/>
          <a:lstStyle/>
          <a:p>
            <a:r>
              <a:rPr lang="en-US"/>
              <a:t>Click to edit Master title style</a:t>
            </a:r>
            <a:endParaRPr lang="nb-NO"/>
          </a:p>
        </p:txBody>
      </p:sp>
      <p:sp>
        <p:nvSpPr>
          <p:cNvPr id="3" name="Plassholder for loddrett tekst 2"/>
          <p:cNvSpPr>
            <a:spLocks noGrp="1"/>
          </p:cNvSpPr>
          <p:nvPr>
            <p:ph type="body" orient="vert" idx="1"/>
          </p:nvPr>
        </p:nvSpPr>
        <p:spPr>
          <a:xfrm>
            <a:off x="1016000" y="274638"/>
            <a:ext cx="54610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Tree>
    <p:extLst>
      <p:ext uri="{BB962C8B-B14F-4D97-AF65-F5344CB8AC3E}">
        <p14:creationId xmlns:p14="http://schemas.microsoft.com/office/powerpoint/2010/main" val="30318319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5">
            <a:extLst>
              <a:ext uri="{FF2B5EF4-FFF2-40B4-BE49-F238E27FC236}">
                <a16:creationId xmlns:a16="http://schemas.microsoft.com/office/drawing/2014/main" id="{3A1653C4-4EA6-4E38-B2E6-1873D135DDB6}"/>
              </a:ext>
            </a:extLst>
          </p:cNvPr>
          <p:cNvSpPr>
            <a:spLocks noGrp="1" noChangeArrowheads="1"/>
          </p:cNvSpPr>
          <p:nvPr>
            <p:ph type="dt" sz="half" idx="10"/>
          </p:nvPr>
        </p:nvSpPr>
        <p:spPr>
          <a:ln/>
        </p:spPr>
        <p:txBody>
          <a:bodyPr/>
          <a:lstStyle>
            <a:lvl1pPr>
              <a:defRPr/>
            </a:lvl1pPr>
          </a:lstStyle>
          <a:p>
            <a:pPr>
              <a:defRPr/>
            </a:pPr>
            <a:endParaRPr lang="nn-NO"/>
          </a:p>
        </p:txBody>
      </p:sp>
      <p:sp>
        <p:nvSpPr>
          <p:cNvPr id="5" name="Rectangle 6">
            <a:extLst>
              <a:ext uri="{FF2B5EF4-FFF2-40B4-BE49-F238E27FC236}">
                <a16:creationId xmlns:a16="http://schemas.microsoft.com/office/drawing/2014/main" id="{E08A3146-0251-4455-AA29-0D42FC90D234}"/>
              </a:ext>
            </a:extLst>
          </p:cNvPr>
          <p:cNvSpPr>
            <a:spLocks noGrp="1" noChangeArrowheads="1"/>
          </p:cNvSpPr>
          <p:nvPr>
            <p:ph type="ftr" sz="quarter" idx="11"/>
          </p:nvPr>
        </p:nvSpPr>
        <p:spPr>
          <a:ln/>
        </p:spPr>
        <p:txBody>
          <a:bodyPr/>
          <a:lstStyle>
            <a:lvl1pPr>
              <a:defRPr/>
            </a:lvl1pPr>
          </a:lstStyle>
          <a:p>
            <a:pPr>
              <a:defRPr/>
            </a:pPr>
            <a:endParaRPr lang="nn-NO"/>
          </a:p>
        </p:txBody>
      </p:sp>
    </p:spTree>
    <p:extLst>
      <p:ext uri="{BB962C8B-B14F-4D97-AF65-F5344CB8AC3E}">
        <p14:creationId xmlns:p14="http://schemas.microsoft.com/office/powerpoint/2010/main" val="4088141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og innhold">
    <p:spTree>
      <p:nvGrpSpPr>
        <p:cNvPr id="1" name=""/>
        <p:cNvGrpSpPr/>
        <p:nvPr/>
      </p:nvGrpSpPr>
      <p:grpSpPr>
        <a:xfrm>
          <a:off x="0" y="0"/>
          <a:ext cx="0" cy="0"/>
          <a:chOff x="0" y="0"/>
          <a:chExt cx="0" cy="0"/>
        </a:xfrm>
      </p:grpSpPr>
      <p:sp>
        <p:nvSpPr>
          <p:cNvPr id="3" name="Plassholder for innhold 2"/>
          <p:cNvSpPr>
            <a:spLocks noGrp="1"/>
          </p:cNvSpPr>
          <p:nvPr>
            <p:ph idx="1"/>
          </p:nvPr>
        </p:nvSpPr>
        <p:spPr>
          <a:xfrm>
            <a:off x="1194628" y="419100"/>
            <a:ext cx="7407404" cy="57070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7" name="Plassholder for lysbildenummer 5"/>
          <p:cNvSpPr txBox="1">
            <a:spLocks/>
          </p:cNvSpPr>
          <p:nvPr userDrawn="1"/>
        </p:nvSpPr>
        <p:spPr>
          <a:xfrm>
            <a:off x="-1" y="6421247"/>
            <a:ext cx="862779" cy="365125"/>
          </a:xfrm>
          <a:prstGeom prst="rect">
            <a:avLst/>
          </a:prstGeom>
        </p:spPr>
        <p:txBody>
          <a:bodyPr/>
          <a:lstStyle>
            <a:defPPr>
              <a:defRPr lang="nb-NO"/>
            </a:defPPr>
            <a:lvl1pPr marL="0" algn="l" defTabSz="457200" rtl="0" eaLnBrk="1" latinLnBrk="0" hangingPunct="1">
              <a:defRPr sz="10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91853A39-49B3-554A-AE82-85611CEBD8E3}" type="slidenum">
              <a:rPr lang="nb-NO" b="1" i="0" smtClean="0">
                <a:latin typeface="Arial"/>
                <a:cs typeface="Arial"/>
              </a:rPr>
              <a:pPr algn="ctr"/>
              <a:t>‹#›</a:t>
            </a:fld>
            <a:endParaRPr lang="nb-NO" b="1" i="0" dirty="0">
              <a:latin typeface="Arial"/>
              <a:cs typeface="Arial"/>
            </a:endParaRPr>
          </a:p>
        </p:txBody>
      </p:sp>
      <p:grpSp>
        <p:nvGrpSpPr>
          <p:cNvPr id="5" name="Group 4">
            <a:extLst>
              <a:ext uri="{FF2B5EF4-FFF2-40B4-BE49-F238E27FC236}">
                <a16:creationId xmlns:a16="http://schemas.microsoft.com/office/drawing/2014/main" id="{A3FC32D5-F637-4834-A480-F6FA30128A14}"/>
              </a:ext>
            </a:extLst>
          </p:cNvPr>
          <p:cNvGrpSpPr/>
          <p:nvPr userDrawn="1"/>
        </p:nvGrpSpPr>
        <p:grpSpPr>
          <a:xfrm>
            <a:off x="818707" y="6294804"/>
            <a:ext cx="8325293" cy="369334"/>
            <a:chOff x="4205766" y="5943597"/>
            <a:chExt cx="4973790" cy="337039"/>
          </a:xfrm>
        </p:grpSpPr>
        <p:sp>
          <p:nvSpPr>
            <p:cNvPr id="6" name="TextBox 5">
              <a:extLst>
                <a:ext uri="{FF2B5EF4-FFF2-40B4-BE49-F238E27FC236}">
                  <a16:creationId xmlns:a16="http://schemas.microsoft.com/office/drawing/2014/main" id="{D42FF644-B37F-400D-B6BD-F8B874A02E20}"/>
                </a:ext>
              </a:extLst>
            </p:cNvPr>
            <p:cNvSpPr txBox="1"/>
            <p:nvPr/>
          </p:nvSpPr>
          <p:spPr>
            <a:xfrm>
              <a:off x="4205766" y="5943597"/>
              <a:ext cx="3595358" cy="337037"/>
            </a:xfrm>
            <a:prstGeom prst="rect">
              <a:avLst/>
            </a:prstGeom>
            <a:solidFill>
              <a:srgbClr val="01509E"/>
            </a:solidFill>
          </p:spPr>
          <p:txBody>
            <a:bodyPr wrap="square" rtlCol="0">
              <a:spAutoFit/>
            </a:bodyPr>
            <a:lstStyle/>
            <a:p>
              <a:pPr algn="r"/>
              <a:endParaRPr lang="en-US" dirty="0">
                <a:solidFill>
                  <a:schemeClr val="bg1"/>
                </a:solidFill>
              </a:endParaRPr>
            </a:p>
          </p:txBody>
        </p:sp>
        <p:sp>
          <p:nvSpPr>
            <p:cNvPr id="8" name="TextBox 7">
              <a:extLst>
                <a:ext uri="{FF2B5EF4-FFF2-40B4-BE49-F238E27FC236}">
                  <a16:creationId xmlns:a16="http://schemas.microsoft.com/office/drawing/2014/main" id="{70AA2C59-D36F-465A-B4C2-CDCB8EC1246E}"/>
                </a:ext>
              </a:extLst>
            </p:cNvPr>
            <p:cNvSpPr txBox="1"/>
            <p:nvPr/>
          </p:nvSpPr>
          <p:spPr>
            <a:xfrm>
              <a:off x="7801124" y="5943599"/>
              <a:ext cx="1378432" cy="337037"/>
            </a:xfrm>
            <a:prstGeom prst="rect">
              <a:avLst/>
            </a:prstGeom>
            <a:solidFill>
              <a:srgbClr val="01386F"/>
            </a:solidFill>
          </p:spPr>
          <p:txBody>
            <a:bodyPr wrap="square" rtlCol="0">
              <a:spAutoFit/>
            </a:bodyPr>
            <a:lstStyle/>
            <a:p>
              <a:r>
                <a:rPr lang="en-US" dirty="0">
                  <a:solidFill>
                    <a:schemeClr val="bg1"/>
                  </a:solidFill>
                </a:rPr>
                <a:t>Trang Nguyen</a:t>
              </a:r>
            </a:p>
          </p:txBody>
        </p:sp>
      </p:grpSp>
      <p:sp>
        <p:nvSpPr>
          <p:cNvPr id="9" name="TextBox 8">
            <a:extLst>
              <a:ext uri="{FF2B5EF4-FFF2-40B4-BE49-F238E27FC236}">
                <a16:creationId xmlns:a16="http://schemas.microsoft.com/office/drawing/2014/main" id="{CF6621E9-A61B-4E82-B847-D5FA3686CEEA}"/>
              </a:ext>
            </a:extLst>
          </p:cNvPr>
          <p:cNvSpPr txBox="1"/>
          <p:nvPr userDrawn="1"/>
        </p:nvSpPr>
        <p:spPr>
          <a:xfrm rot="16200000">
            <a:off x="-1758539" y="3457545"/>
            <a:ext cx="4379853" cy="400110"/>
          </a:xfrm>
          <a:prstGeom prst="rect">
            <a:avLst/>
          </a:prstGeom>
          <a:noFill/>
        </p:spPr>
        <p:txBody>
          <a:bodyPr wrap="none" rtlCol="0">
            <a:spAutoFit/>
          </a:bodyPr>
          <a:lstStyle/>
          <a:p>
            <a:r>
              <a:rPr lang="en-US" sz="2000" dirty="0" err="1">
                <a:solidFill>
                  <a:schemeClr val="bg1"/>
                </a:solidFill>
              </a:rPr>
              <a:t>VaR</a:t>
            </a:r>
            <a:r>
              <a:rPr lang="en-US" sz="2000" dirty="0">
                <a:solidFill>
                  <a:schemeClr val="bg1"/>
                </a:solidFill>
              </a:rPr>
              <a:t> Estimation via Different Approaches</a:t>
            </a:r>
          </a:p>
        </p:txBody>
      </p:sp>
    </p:spTree>
    <p:extLst>
      <p:ext uri="{BB962C8B-B14F-4D97-AF65-F5344CB8AC3E}">
        <p14:creationId xmlns:p14="http://schemas.microsoft.com/office/powerpoint/2010/main" val="2060019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1057940" y="4406900"/>
            <a:ext cx="7772400" cy="1362075"/>
          </a:xfrm>
        </p:spPr>
        <p:txBody>
          <a:bodyPr anchor="t"/>
          <a:lstStyle>
            <a:lvl1pPr algn="l">
              <a:defRPr sz="4000" b="1" cap="all"/>
            </a:lvl1pPr>
          </a:lstStyle>
          <a:p>
            <a:r>
              <a:rPr lang="en-US"/>
              <a:t>Click to edit Master title style</a:t>
            </a:r>
            <a:endParaRPr lang="nb-NO"/>
          </a:p>
        </p:txBody>
      </p:sp>
      <p:sp>
        <p:nvSpPr>
          <p:cNvPr id="3" name="Plassholder for tekst 2"/>
          <p:cNvSpPr>
            <a:spLocks noGrp="1"/>
          </p:cNvSpPr>
          <p:nvPr>
            <p:ph type="body" idx="1"/>
          </p:nvPr>
        </p:nvSpPr>
        <p:spPr>
          <a:xfrm>
            <a:off x="1057940"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82460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 innholdsdeler">
    <p:spTree>
      <p:nvGrpSpPr>
        <p:cNvPr id="1" name=""/>
        <p:cNvGrpSpPr/>
        <p:nvPr/>
      </p:nvGrpSpPr>
      <p:grpSpPr>
        <a:xfrm>
          <a:off x="0" y="0"/>
          <a:ext cx="0" cy="0"/>
          <a:chOff x="0" y="0"/>
          <a:chExt cx="0" cy="0"/>
        </a:xfrm>
      </p:grpSpPr>
      <p:sp>
        <p:nvSpPr>
          <p:cNvPr id="8" name="Tittel 1"/>
          <p:cNvSpPr>
            <a:spLocks noGrp="1"/>
          </p:cNvSpPr>
          <p:nvPr>
            <p:ph type="title"/>
          </p:nvPr>
        </p:nvSpPr>
        <p:spPr>
          <a:xfrm>
            <a:off x="1095551" y="274638"/>
            <a:ext cx="7407404" cy="1143000"/>
          </a:xfrm>
        </p:spPr>
        <p:txBody>
          <a:bodyPr/>
          <a:lstStyle/>
          <a:p>
            <a:r>
              <a:rPr lang="en-US"/>
              <a:t>Click to edit Master title style</a:t>
            </a:r>
            <a:endParaRPr lang="nb-NO" dirty="0"/>
          </a:p>
        </p:txBody>
      </p:sp>
      <p:sp>
        <p:nvSpPr>
          <p:cNvPr id="9" name="Plassholder for innhold 2"/>
          <p:cNvSpPr>
            <a:spLocks noGrp="1"/>
          </p:cNvSpPr>
          <p:nvPr>
            <p:ph sz="half" idx="1"/>
          </p:nvPr>
        </p:nvSpPr>
        <p:spPr>
          <a:xfrm>
            <a:off x="1114711" y="1600200"/>
            <a:ext cx="366784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10" name="Plassholder for innhold 3"/>
          <p:cNvSpPr>
            <a:spLocks noGrp="1"/>
          </p:cNvSpPr>
          <p:nvPr>
            <p:ph sz="half" idx="2"/>
          </p:nvPr>
        </p:nvSpPr>
        <p:spPr>
          <a:xfrm>
            <a:off x="5305711" y="1600200"/>
            <a:ext cx="3673943"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Tree>
    <p:extLst>
      <p:ext uri="{BB962C8B-B14F-4D97-AF65-F5344CB8AC3E}">
        <p14:creationId xmlns:p14="http://schemas.microsoft.com/office/powerpoint/2010/main" val="1372914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ammenligning">
    <p:spTree>
      <p:nvGrpSpPr>
        <p:cNvPr id="1" name=""/>
        <p:cNvGrpSpPr/>
        <p:nvPr/>
      </p:nvGrpSpPr>
      <p:grpSpPr>
        <a:xfrm>
          <a:off x="0" y="0"/>
          <a:ext cx="0" cy="0"/>
          <a:chOff x="0" y="0"/>
          <a:chExt cx="0" cy="0"/>
        </a:xfrm>
      </p:grpSpPr>
      <p:sp>
        <p:nvSpPr>
          <p:cNvPr id="10" name="Tittel 1"/>
          <p:cNvSpPr>
            <a:spLocks noGrp="1"/>
          </p:cNvSpPr>
          <p:nvPr>
            <p:ph type="title"/>
          </p:nvPr>
        </p:nvSpPr>
        <p:spPr>
          <a:xfrm>
            <a:off x="1059523" y="274638"/>
            <a:ext cx="7407404" cy="1143000"/>
          </a:xfrm>
        </p:spPr>
        <p:txBody>
          <a:bodyPr/>
          <a:lstStyle>
            <a:lvl1pPr>
              <a:defRPr/>
            </a:lvl1pPr>
          </a:lstStyle>
          <a:p>
            <a:r>
              <a:rPr lang="en-US"/>
              <a:t>Click to edit Master title style</a:t>
            </a:r>
            <a:endParaRPr lang="nb-NO"/>
          </a:p>
        </p:txBody>
      </p:sp>
      <p:sp>
        <p:nvSpPr>
          <p:cNvPr id="11" name="Plassholder for tekst 2"/>
          <p:cNvSpPr>
            <a:spLocks noGrp="1"/>
          </p:cNvSpPr>
          <p:nvPr>
            <p:ph type="body" idx="1"/>
          </p:nvPr>
        </p:nvSpPr>
        <p:spPr>
          <a:xfrm>
            <a:off x="1069676" y="1535113"/>
            <a:ext cx="376691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Plassholder for innhold 3"/>
          <p:cNvSpPr>
            <a:spLocks noGrp="1"/>
          </p:cNvSpPr>
          <p:nvPr>
            <p:ph sz="half" idx="2"/>
          </p:nvPr>
        </p:nvSpPr>
        <p:spPr>
          <a:xfrm>
            <a:off x="1069676" y="2174875"/>
            <a:ext cx="376691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dirty="0"/>
          </a:p>
        </p:txBody>
      </p:sp>
      <p:sp>
        <p:nvSpPr>
          <p:cNvPr id="13" name="Plassholder for tekst 4"/>
          <p:cNvSpPr>
            <a:spLocks noGrp="1"/>
          </p:cNvSpPr>
          <p:nvPr>
            <p:ph type="body" sz="quarter" idx="3"/>
          </p:nvPr>
        </p:nvSpPr>
        <p:spPr>
          <a:xfrm>
            <a:off x="5257502" y="1535113"/>
            <a:ext cx="381221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4" name="Plassholder for innhold 5"/>
          <p:cNvSpPr>
            <a:spLocks noGrp="1"/>
          </p:cNvSpPr>
          <p:nvPr>
            <p:ph sz="quarter" idx="4"/>
          </p:nvPr>
        </p:nvSpPr>
        <p:spPr>
          <a:xfrm>
            <a:off x="5257501" y="2174875"/>
            <a:ext cx="3812219"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Tree>
    <p:extLst>
      <p:ext uri="{BB962C8B-B14F-4D97-AF65-F5344CB8AC3E}">
        <p14:creationId xmlns:p14="http://schemas.microsoft.com/office/powerpoint/2010/main" val="702236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Bare tittel">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a:t>Click to edit Master title style</a:t>
            </a:r>
            <a:endParaRPr lang="nb-NO"/>
          </a:p>
        </p:txBody>
      </p:sp>
    </p:spTree>
    <p:extLst>
      <p:ext uri="{BB962C8B-B14F-4D97-AF65-F5344CB8AC3E}">
        <p14:creationId xmlns:p14="http://schemas.microsoft.com/office/powerpoint/2010/main" val="3172249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9718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nhold med tekst">
    <p:spTree>
      <p:nvGrpSpPr>
        <p:cNvPr id="1" name=""/>
        <p:cNvGrpSpPr/>
        <p:nvPr/>
      </p:nvGrpSpPr>
      <p:grpSpPr>
        <a:xfrm>
          <a:off x="0" y="0"/>
          <a:ext cx="0" cy="0"/>
          <a:chOff x="0" y="0"/>
          <a:chExt cx="0" cy="0"/>
        </a:xfrm>
      </p:grpSpPr>
      <p:sp>
        <p:nvSpPr>
          <p:cNvPr id="8" name="Tittel 1"/>
          <p:cNvSpPr>
            <a:spLocks noGrp="1"/>
          </p:cNvSpPr>
          <p:nvPr>
            <p:ph type="title"/>
          </p:nvPr>
        </p:nvSpPr>
        <p:spPr>
          <a:xfrm>
            <a:off x="1024641" y="273050"/>
            <a:ext cx="3008313" cy="1162050"/>
          </a:xfrm>
        </p:spPr>
        <p:txBody>
          <a:bodyPr anchor="b"/>
          <a:lstStyle>
            <a:lvl1pPr algn="l">
              <a:defRPr sz="2000" b="1"/>
            </a:lvl1pPr>
          </a:lstStyle>
          <a:p>
            <a:r>
              <a:rPr lang="en-US"/>
              <a:t>Click to edit Master title style</a:t>
            </a:r>
            <a:endParaRPr lang="nb-NO"/>
          </a:p>
        </p:txBody>
      </p:sp>
      <p:sp>
        <p:nvSpPr>
          <p:cNvPr id="9" name="Plassholder for innhold 2"/>
          <p:cNvSpPr>
            <a:spLocks noGrp="1"/>
          </p:cNvSpPr>
          <p:nvPr>
            <p:ph idx="1"/>
          </p:nvPr>
        </p:nvSpPr>
        <p:spPr>
          <a:xfrm>
            <a:off x="4142491" y="273050"/>
            <a:ext cx="4765084"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10" name="Plassholder for tekst 3"/>
          <p:cNvSpPr>
            <a:spLocks noGrp="1"/>
          </p:cNvSpPr>
          <p:nvPr>
            <p:ph type="body" sz="half" idx="2"/>
          </p:nvPr>
        </p:nvSpPr>
        <p:spPr>
          <a:xfrm>
            <a:off x="1024641"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159648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nb-NO"/>
          </a:p>
        </p:txBody>
      </p:sp>
      <p:sp>
        <p:nvSpPr>
          <p:cNvPr id="3" name="Plassholder for bild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nb-NO"/>
          </a:p>
        </p:txBody>
      </p:sp>
      <p:sp>
        <p:nvSpPr>
          <p:cNvPr id="4" name="Plassholder f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3532236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Bilde 3" descr="stripe.jpg"/>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0"/>
            <a:ext cx="860290" cy="6858000"/>
          </a:xfrm>
          <a:prstGeom prst="rect">
            <a:avLst/>
          </a:prstGeom>
        </p:spPr>
      </p:pic>
      <p:sp>
        <p:nvSpPr>
          <p:cNvPr id="2" name="Plassholder for tittel 1"/>
          <p:cNvSpPr>
            <a:spLocks noGrp="1"/>
          </p:cNvSpPr>
          <p:nvPr>
            <p:ph type="title"/>
          </p:nvPr>
        </p:nvSpPr>
        <p:spPr>
          <a:xfrm>
            <a:off x="1194628" y="274638"/>
            <a:ext cx="7407404" cy="1143000"/>
          </a:xfrm>
          <a:prstGeom prst="rect">
            <a:avLst/>
          </a:prstGeom>
        </p:spPr>
        <p:txBody>
          <a:bodyPr vert="horz" lIns="91440" tIns="45720" rIns="91440" bIns="45720" rtlCol="0" anchor="ctr">
            <a:normAutofit/>
          </a:bodyPr>
          <a:lstStyle/>
          <a:p>
            <a:r>
              <a:rPr lang="nb-NO" dirty="0"/>
              <a:t>Klikk for å redigere tittelstil</a:t>
            </a:r>
          </a:p>
        </p:txBody>
      </p:sp>
      <p:sp>
        <p:nvSpPr>
          <p:cNvPr id="3" name="Plassholder for tekst 2"/>
          <p:cNvSpPr>
            <a:spLocks noGrp="1"/>
          </p:cNvSpPr>
          <p:nvPr>
            <p:ph type="body" idx="1"/>
          </p:nvPr>
        </p:nvSpPr>
        <p:spPr>
          <a:xfrm>
            <a:off x="1194628" y="1600200"/>
            <a:ext cx="7407404" cy="4525963"/>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Tree>
    <p:extLst>
      <p:ext uri="{BB962C8B-B14F-4D97-AF65-F5344CB8AC3E}">
        <p14:creationId xmlns:p14="http://schemas.microsoft.com/office/powerpoint/2010/main" val="5777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3" r:id="rId12"/>
  </p:sldLayoutIdLst>
  <p:hf sldNum="0" hdr="0" dt="0"/>
  <p:txStyles>
    <p:titleStyle>
      <a:lvl1pPr algn="l" defTabSz="457200" rtl="0" eaLnBrk="1" latinLnBrk="0" hangingPunct="1">
        <a:spcBef>
          <a:spcPct val="0"/>
        </a:spcBef>
        <a:buNone/>
        <a:defRPr sz="3600" b="1" i="0" kern="1200">
          <a:solidFill>
            <a:schemeClr val="tx1"/>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8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6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4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nb-NO"/>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6.emf"/></Relationships>
</file>

<file path=ppt/slides/_rels/slide30.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e24.no/internasjonal-oekonomi/i/qWdl8O/englands-sentralbanksjef-advarer-mot-skyhoeye-energipriser-et-historisk-sjokk"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8.jpeg"/><Relationship Id="rId4" Type="http://schemas.openxmlformats.org/officeDocument/2006/relationships/image" Target="../media/image7.jpeg"/></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39.png"/></Relationships>
</file>

<file path=ppt/slides/_rels/slide41.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dertittel 2"/>
          <p:cNvSpPr>
            <a:spLocks noGrp="1"/>
          </p:cNvSpPr>
          <p:nvPr>
            <p:ph type="subTitle" idx="1"/>
          </p:nvPr>
        </p:nvSpPr>
        <p:spPr>
          <a:xfrm>
            <a:off x="1088252" y="3200400"/>
            <a:ext cx="7876265" cy="3224165"/>
          </a:xfrm>
          <a:effectLst/>
        </p:spPr>
        <p:txBody>
          <a:bodyPr>
            <a:normAutofit fontScale="92500" lnSpcReduction="10000"/>
          </a:bodyPr>
          <a:lstStyle/>
          <a:p>
            <a:pPr algn="ctr"/>
            <a:endParaRPr lang="nb-NO" dirty="0">
              <a:solidFill>
                <a:schemeClr val="tx1"/>
              </a:solidFill>
            </a:endParaRPr>
          </a:p>
          <a:p>
            <a:pPr algn="ctr"/>
            <a:endParaRPr lang="nb-NO" dirty="0">
              <a:solidFill>
                <a:schemeClr val="tx1"/>
              </a:solidFill>
            </a:endParaRPr>
          </a:p>
          <a:p>
            <a:pPr algn="ctr"/>
            <a:endParaRPr lang="nb-NO" dirty="0">
              <a:solidFill>
                <a:schemeClr val="tx1"/>
              </a:solidFill>
            </a:endParaRPr>
          </a:p>
          <a:p>
            <a:pPr algn="ctr"/>
            <a:endParaRPr lang="nb-NO" dirty="0">
              <a:solidFill>
                <a:schemeClr val="tx1"/>
              </a:solidFill>
            </a:endParaRPr>
          </a:p>
          <a:p>
            <a:pPr algn="ctr"/>
            <a:endParaRPr lang="nb-NO" dirty="0">
              <a:solidFill>
                <a:schemeClr val="tx1"/>
              </a:solidFill>
            </a:endParaRPr>
          </a:p>
          <a:p>
            <a:pPr algn="ctr"/>
            <a:endParaRPr lang="nb-NO" dirty="0">
              <a:solidFill>
                <a:schemeClr val="tx2"/>
              </a:solidFill>
            </a:endParaRPr>
          </a:p>
          <a:p>
            <a:pPr algn="ctr"/>
            <a:endParaRPr lang="nb-NO" dirty="0">
              <a:solidFill>
                <a:schemeClr val="tx2"/>
              </a:solidFill>
            </a:endParaRPr>
          </a:p>
          <a:p>
            <a:pPr algn="ctr"/>
            <a:r>
              <a:rPr lang="nb-NO" dirty="0">
                <a:solidFill>
                  <a:schemeClr val="tx2"/>
                </a:solidFill>
              </a:rPr>
              <a:t>30 April 2022</a:t>
            </a:r>
            <a:endParaRPr lang="nb-NO" sz="2400" dirty="0">
              <a:solidFill>
                <a:schemeClr val="tx1"/>
              </a:solidFill>
            </a:endParaRPr>
          </a:p>
        </p:txBody>
      </p:sp>
      <p:pic>
        <p:nvPicPr>
          <p:cNvPr id="4" name="Bilde 3" descr="stripe_tekst_eng.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60290" cy="6858000"/>
          </a:xfrm>
          <a:prstGeom prst="rect">
            <a:avLst/>
          </a:prstGeom>
        </p:spPr>
      </p:pic>
      <p:sp>
        <p:nvSpPr>
          <p:cNvPr id="6" name="Rectangle: Rounded Corners 5">
            <a:extLst>
              <a:ext uri="{FF2B5EF4-FFF2-40B4-BE49-F238E27FC236}">
                <a16:creationId xmlns:a16="http://schemas.microsoft.com/office/drawing/2014/main" id="{A7A41F7B-4273-4F7D-94CA-222E59257EF1}"/>
              </a:ext>
            </a:extLst>
          </p:cNvPr>
          <p:cNvSpPr/>
          <p:nvPr/>
        </p:nvSpPr>
        <p:spPr>
          <a:xfrm>
            <a:off x="7599680" y="1188720"/>
            <a:ext cx="45719" cy="4571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06135D53-6F1F-4280-BFC2-10C12D32CC2D}"/>
              </a:ext>
            </a:extLst>
          </p:cNvPr>
          <p:cNvSpPr/>
          <p:nvPr/>
        </p:nvSpPr>
        <p:spPr>
          <a:xfrm>
            <a:off x="1498601" y="123825"/>
            <a:ext cx="7325361" cy="160020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Kapittel</a:t>
            </a:r>
            <a:r>
              <a:rPr lang="en-US" altLang="en-US" sz="3200" dirty="0">
                <a:latin typeface="+mj-lt"/>
              </a:rPr>
              <a:t> 10 Opstad</a:t>
            </a:r>
          </a:p>
          <a:p>
            <a:pPr algn="ctr">
              <a:defRPr/>
            </a:pPr>
            <a:r>
              <a:rPr lang="en-US" altLang="en-US" sz="3200" dirty="0">
                <a:latin typeface="+mj-lt"/>
              </a:rPr>
              <a:t>IS-LM </a:t>
            </a:r>
            <a:r>
              <a:rPr lang="en-US" altLang="en-US" sz="3200" dirty="0" err="1">
                <a:latin typeface="+mj-lt"/>
              </a:rPr>
              <a:t>analyse</a:t>
            </a:r>
            <a:endParaRPr lang="en-US" altLang="en-US" sz="3200" dirty="0">
              <a:latin typeface="+mj-lt"/>
            </a:endParaRPr>
          </a:p>
        </p:txBody>
      </p:sp>
      <p:pic>
        <p:nvPicPr>
          <p:cNvPr id="8" name="Picture 3">
            <a:extLst>
              <a:ext uri="{FF2B5EF4-FFF2-40B4-BE49-F238E27FC236}">
                <a16:creationId xmlns:a16="http://schemas.microsoft.com/office/drawing/2014/main" id="{E6C7A7B2-76C5-4B08-A37F-B94157B1FD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7188" y="2096182"/>
            <a:ext cx="5022492" cy="3253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31020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e 3" descr="stripe_tekst_eng.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60290" cy="6858000"/>
          </a:xfrm>
          <a:prstGeom prst="rect">
            <a:avLst/>
          </a:prstGeom>
        </p:spPr>
      </p:pic>
      <p:sp>
        <p:nvSpPr>
          <p:cNvPr id="6" name="Rectangle: Rounded Corners 5">
            <a:extLst>
              <a:ext uri="{FF2B5EF4-FFF2-40B4-BE49-F238E27FC236}">
                <a16:creationId xmlns:a16="http://schemas.microsoft.com/office/drawing/2014/main" id="{A7A41F7B-4273-4F7D-94CA-222E59257EF1}"/>
              </a:ext>
            </a:extLst>
          </p:cNvPr>
          <p:cNvSpPr/>
          <p:nvPr/>
        </p:nvSpPr>
        <p:spPr>
          <a:xfrm>
            <a:off x="7599680" y="1188720"/>
            <a:ext cx="45719" cy="4571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06135D53-6F1F-4280-BFC2-10C12D32CC2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realøkonomien</a:t>
            </a:r>
            <a:endParaRPr lang="en-US" altLang="en-US" sz="3200" dirty="0">
              <a:latin typeface="+mj-lt"/>
            </a:endParaRPr>
          </a:p>
        </p:txBody>
      </p:sp>
      <p:pic>
        <p:nvPicPr>
          <p:cNvPr id="9" name="Picture 8" descr="Text, letter&#10;&#10;Description automatically generated">
            <a:extLst>
              <a:ext uri="{FF2B5EF4-FFF2-40B4-BE49-F238E27FC236}">
                <a16:creationId xmlns:a16="http://schemas.microsoft.com/office/drawing/2014/main" id="{6C9EB755-15EE-4C8E-BA62-5E1683F98241}"/>
              </a:ext>
            </a:extLst>
          </p:cNvPr>
          <p:cNvPicPr>
            <a:picLocks noChangeAspect="1"/>
          </p:cNvPicPr>
          <p:nvPr/>
        </p:nvPicPr>
        <p:blipFill>
          <a:blip r:embed="rId3"/>
          <a:stretch>
            <a:fillRect/>
          </a:stretch>
        </p:blipFill>
        <p:spPr>
          <a:xfrm>
            <a:off x="1052788" y="1217295"/>
            <a:ext cx="8091212" cy="5619749"/>
          </a:xfrm>
          <a:prstGeom prst="rect">
            <a:avLst/>
          </a:prstGeom>
        </p:spPr>
      </p:pic>
    </p:spTree>
    <p:extLst>
      <p:ext uri="{BB962C8B-B14F-4D97-AF65-F5344CB8AC3E}">
        <p14:creationId xmlns:p14="http://schemas.microsoft.com/office/powerpoint/2010/main" val="911156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Box 2">
            <a:extLst>
              <a:ext uri="{FF2B5EF4-FFF2-40B4-BE49-F238E27FC236}">
                <a16:creationId xmlns:a16="http://schemas.microsoft.com/office/drawing/2014/main" id="{8119D9D7-4D0E-4AB0-9AF8-01A72A1CF673}"/>
              </a:ext>
            </a:extLst>
          </p:cNvPr>
          <p:cNvSpPr txBox="1">
            <a:spLocks noChangeArrowheads="1"/>
          </p:cNvSpPr>
          <p:nvPr/>
        </p:nvSpPr>
        <p:spPr bwMode="auto">
          <a:xfrm>
            <a:off x="809624" y="1341438"/>
            <a:ext cx="9020175" cy="1446550"/>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dirty="0">
                <a:latin typeface="+mn-lt"/>
              </a:rPr>
              <a:t>Kombinasjoner av BNP og rente som gir likevekt i realøkonomien:</a:t>
            </a:r>
          </a:p>
          <a:p>
            <a:pPr>
              <a:spcBef>
                <a:spcPct val="0"/>
              </a:spcBef>
              <a:buFontTx/>
              <a:buNone/>
              <a:defRPr/>
            </a:pPr>
            <a:endParaRPr lang="nb-NO" altLang="nb-NO" sz="2800" u="sng" dirty="0">
              <a:latin typeface="+mn-lt"/>
            </a:endParaRPr>
          </a:p>
          <a:p>
            <a:pPr>
              <a:spcBef>
                <a:spcPct val="0"/>
              </a:spcBef>
              <a:buFontTx/>
              <a:buNone/>
              <a:defRPr/>
            </a:pPr>
            <a:endParaRPr lang="en-GB" altLang="nb-NO" sz="3600" dirty="0"/>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F5AABA51-7A4B-42FB-94B1-182392530F20}"/>
                  </a:ext>
                </a:extLst>
              </p:cNvPr>
              <p:cNvSpPr txBox="1"/>
              <p:nvPr/>
            </p:nvSpPr>
            <p:spPr>
              <a:xfrm>
                <a:off x="1213201" y="2172992"/>
                <a:ext cx="6717598" cy="166763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𝑌</m:t>
                      </m:r>
                      <m:r>
                        <a:rPr lang="nb-NO" b="0" i="1" smtClean="0">
                          <a:latin typeface="Cambria Math" panose="02040503050406030204" pitchFamily="18" charset="0"/>
                        </a:rPr>
                        <m:t>=</m:t>
                      </m:r>
                      <m:f>
                        <m:fPr>
                          <m:ctrlPr>
                            <a:rPr lang="nb-NO" b="0" i="1" smtClean="0">
                              <a:latin typeface="Cambria Math" panose="02040503050406030204" pitchFamily="18" charset="0"/>
                            </a:rPr>
                          </m:ctrlPr>
                        </m:fPr>
                        <m:num>
                          <m:r>
                            <a:rPr lang="nb-NO" b="0" i="1" smtClean="0">
                              <a:latin typeface="Cambria Math" panose="02040503050406030204" pitchFamily="18" charset="0"/>
                            </a:rPr>
                            <m:t>1</m:t>
                          </m:r>
                        </m:num>
                        <m:den>
                          <m:r>
                            <a:rPr lang="nb-NO" b="0" i="1" smtClean="0">
                              <a:latin typeface="Cambria Math" panose="02040503050406030204" pitchFamily="18" charset="0"/>
                            </a:rPr>
                            <m:t>1−</m:t>
                          </m:r>
                          <m:r>
                            <a:rPr lang="nb-NO" b="0" i="1" smtClean="0">
                              <a:latin typeface="Cambria Math" panose="02040503050406030204" pitchFamily="18" charset="0"/>
                            </a:rPr>
                            <m:t>𝑐</m:t>
                          </m:r>
                          <m:d>
                            <m:dPr>
                              <m:ctrlPr>
                                <a:rPr lang="nb-NO" b="0" i="1" smtClean="0">
                                  <a:latin typeface="Cambria Math" panose="02040503050406030204" pitchFamily="18" charset="0"/>
                                </a:rPr>
                              </m:ctrlPr>
                            </m:dPr>
                            <m:e>
                              <m:r>
                                <a:rPr lang="nb-NO" b="0" i="1" smtClean="0">
                                  <a:latin typeface="Cambria Math" panose="02040503050406030204" pitchFamily="18" charset="0"/>
                                </a:rPr>
                                <m:t>1−</m:t>
                              </m:r>
                              <m:r>
                                <a:rPr lang="nb-NO" b="0" i="1" smtClean="0">
                                  <a:latin typeface="Cambria Math" panose="02040503050406030204" pitchFamily="18" charset="0"/>
                                </a:rPr>
                                <m:t>𝑡</m:t>
                              </m:r>
                            </m:e>
                          </m:d>
                          <m:r>
                            <a:rPr lang="nb-NO" b="0" i="1" smtClean="0">
                              <a:latin typeface="Cambria Math" panose="02040503050406030204" pitchFamily="18" charset="0"/>
                            </a:rPr>
                            <m:t>+</m:t>
                          </m:r>
                          <m:r>
                            <a:rPr lang="nb-NO" b="0" i="1" smtClean="0">
                              <a:latin typeface="Cambria Math" panose="02040503050406030204" pitchFamily="18" charset="0"/>
                            </a:rPr>
                            <m:t>𝑎</m:t>
                          </m:r>
                        </m:den>
                      </m:f>
                      <m:d>
                        <m:dPr>
                          <m:begChr m:val="["/>
                          <m:endChr m:val="]"/>
                          <m:ctrlPr>
                            <a:rPr lang="nb-NO" b="0" i="1" smtClean="0">
                              <a:latin typeface="Cambria Math" panose="02040503050406030204" pitchFamily="18" charset="0"/>
                            </a:rPr>
                          </m:ctrlPr>
                        </m:dPr>
                        <m:e>
                          <m:sSup>
                            <m:sSupPr>
                              <m:ctrlPr>
                                <a:rPr lang="nb-NO" b="0" i="1" smtClean="0">
                                  <a:latin typeface="Cambria Math" panose="02040503050406030204" pitchFamily="18" charset="0"/>
                                </a:rPr>
                              </m:ctrlPr>
                            </m:sSupPr>
                            <m:e>
                              <m:r>
                                <a:rPr lang="nb-NO" b="0" i="1" smtClean="0">
                                  <a:latin typeface="Cambria Math" panose="02040503050406030204" pitchFamily="18" charset="0"/>
                                </a:rPr>
                                <m:t>𝐶</m:t>
                              </m:r>
                            </m:e>
                            <m:sup>
                              <m:r>
                                <a:rPr lang="nb-NO" b="0" i="1" smtClean="0">
                                  <a:latin typeface="Cambria Math" panose="02040503050406030204" pitchFamily="18" charset="0"/>
                                </a:rPr>
                                <m:t>0</m:t>
                              </m:r>
                            </m:sup>
                          </m:sSup>
                          <m:r>
                            <a:rPr lang="nb-NO" b="0" i="1" smtClean="0">
                              <a:latin typeface="Cambria Math" panose="02040503050406030204" pitchFamily="18" charset="0"/>
                            </a:rPr>
                            <m:t>+</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𝐼</m:t>
                              </m:r>
                            </m:e>
                            <m:sup>
                              <m:r>
                                <a:rPr lang="nb-NO" b="0" i="1" smtClean="0">
                                  <a:latin typeface="Cambria Math" panose="02040503050406030204" pitchFamily="18" charset="0"/>
                                </a:rPr>
                                <m:t>0</m:t>
                              </m:r>
                            </m:sup>
                          </m:sSup>
                          <m:r>
                            <a:rPr lang="nb-NO" b="0" i="1" smtClean="0">
                              <a:latin typeface="Cambria Math" panose="02040503050406030204" pitchFamily="18" charset="0"/>
                            </a:rPr>
                            <m:t>+</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𝑋</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𝐺</m:t>
                          </m:r>
                          <m:r>
                            <a:rPr lang="nb-NO" b="0" i="1" smtClean="0">
                              <a:latin typeface="Cambria Math" panose="02040503050406030204" pitchFamily="18" charset="0"/>
                            </a:rPr>
                            <m:t>−</m:t>
                          </m:r>
                          <m:r>
                            <a:rPr lang="nb-NO" b="0" i="1" smtClean="0">
                              <a:latin typeface="Cambria Math" panose="02040503050406030204" pitchFamily="18" charset="0"/>
                            </a:rPr>
                            <m:t>𝑐</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𝑇</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𝑒𝐸</m:t>
                          </m:r>
                          <m:r>
                            <a:rPr lang="nb-NO" b="0" i="1" smtClean="0">
                              <a:latin typeface="Cambria Math" panose="02040503050406030204" pitchFamily="18" charset="0"/>
                            </a:rPr>
                            <m:t>−</m:t>
                          </m:r>
                          <m:r>
                            <a:rPr lang="nb-NO" b="0" i="1" smtClean="0">
                              <a:latin typeface="Cambria Math" panose="02040503050406030204" pitchFamily="18" charset="0"/>
                            </a:rPr>
                            <m:t>𝑏𝑖</m:t>
                          </m:r>
                        </m:e>
                      </m:d>
                    </m:oMath>
                  </m:oMathPara>
                </a14:m>
                <a:endParaRPr lang="nb-NO" b="0" dirty="0"/>
              </a:p>
              <a:p>
                <a:endParaRPr lang="nb-NO" b="0" dirty="0"/>
              </a:p>
              <a:p>
                <a:endParaRPr lang="nb-NO"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𝑌</m:t>
                      </m:r>
                      <m:r>
                        <a:rPr lang="nb-NO" b="0" i="1" smtClean="0">
                          <a:latin typeface="Cambria Math" panose="02040503050406030204" pitchFamily="18" charset="0"/>
                        </a:rPr>
                        <m:t>=</m:t>
                      </m:r>
                      <m:r>
                        <a:rPr lang="nb-NO" b="0" i="1" smtClean="0">
                          <a:latin typeface="Cambria Math" panose="02040503050406030204" pitchFamily="18" charset="0"/>
                        </a:rPr>
                        <m:t>𝑚</m:t>
                      </m:r>
                      <m:r>
                        <a:rPr lang="nb-NO" b="0" i="1" smtClean="0">
                          <a:latin typeface="Cambria Math" panose="02040503050406030204" pitchFamily="18" charset="0"/>
                        </a:rPr>
                        <m:t>[</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𝑍</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𝐺</m:t>
                      </m:r>
                      <m:r>
                        <a:rPr lang="nb-NO" b="0" i="1" smtClean="0">
                          <a:latin typeface="Cambria Math" panose="02040503050406030204" pitchFamily="18" charset="0"/>
                        </a:rPr>
                        <m:t>−</m:t>
                      </m:r>
                      <m:r>
                        <a:rPr lang="nb-NO" b="0" i="1" smtClean="0">
                          <a:latin typeface="Cambria Math" panose="02040503050406030204" pitchFamily="18" charset="0"/>
                        </a:rPr>
                        <m:t>𝑐</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𝑇</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𝑒𝐸</m:t>
                      </m:r>
                      <m:r>
                        <a:rPr lang="nb-NO" b="0" i="1" smtClean="0">
                          <a:latin typeface="Cambria Math" panose="02040503050406030204" pitchFamily="18" charset="0"/>
                        </a:rPr>
                        <m:t>−</m:t>
                      </m:r>
                      <m:r>
                        <a:rPr lang="nb-NO" b="0" i="1" smtClean="0">
                          <a:latin typeface="Cambria Math" panose="02040503050406030204" pitchFamily="18" charset="0"/>
                        </a:rPr>
                        <m:t>𝑏𝑖</m:t>
                      </m:r>
                      <m:r>
                        <a:rPr lang="nb-NO" b="0" i="1" smtClean="0">
                          <a:latin typeface="Cambria Math" panose="02040503050406030204" pitchFamily="18" charset="0"/>
                        </a:rPr>
                        <m:t>]</m:t>
                      </m:r>
                    </m:oMath>
                  </m:oMathPara>
                </a14:m>
                <a:endParaRPr lang="nb-NO" dirty="0"/>
              </a:p>
              <a:p>
                <a:endParaRPr lang="nb-NO" dirty="0"/>
              </a:p>
            </p:txBody>
          </p:sp>
        </mc:Choice>
        <mc:Fallback xmlns="">
          <p:sp>
            <p:nvSpPr>
              <p:cNvPr id="3" name="TextBox 2">
                <a:extLst>
                  <a:ext uri="{FF2B5EF4-FFF2-40B4-BE49-F238E27FC236}">
                    <a16:creationId xmlns:a16="http://schemas.microsoft.com/office/drawing/2014/main" id="{F5AABA51-7A4B-42FB-94B1-182392530F20}"/>
                  </a:ext>
                </a:extLst>
              </p:cNvPr>
              <p:cNvSpPr txBox="1">
                <a:spLocks noRot="1" noChangeAspect="1" noMove="1" noResize="1" noEditPoints="1" noAdjustHandles="1" noChangeArrowheads="1" noChangeShapeType="1" noTextEdit="1"/>
              </p:cNvSpPr>
              <p:nvPr/>
            </p:nvSpPr>
            <p:spPr>
              <a:xfrm>
                <a:off x="1213201" y="2172992"/>
                <a:ext cx="6717598" cy="1667636"/>
              </a:xfrm>
              <a:prstGeom prst="rect">
                <a:avLst/>
              </a:prstGeom>
              <a:blipFill>
                <a:blip r:embed="rId3"/>
                <a:stretch>
                  <a:fillRect/>
                </a:stretch>
              </a:blipFill>
            </p:spPr>
            <p:txBody>
              <a:bodyPr/>
              <a:lstStyle/>
              <a:p>
                <a:r>
                  <a:rPr lang="nb-NO">
                    <a:noFill/>
                  </a:rPr>
                  <a:t> </a:t>
                </a:r>
              </a:p>
            </p:txBody>
          </p:sp>
        </mc:Fallback>
      </mc:AlternateContent>
      <p:sp>
        <p:nvSpPr>
          <p:cNvPr id="7" name="TextBox 2">
            <a:extLst>
              <a:ext uri="{FF2B5EF4-FFF2-40B4-BE49-F238E27FC236}">
                <a16:creationId xmlns:a16="http://schemas.microsoft.com/office/drawing/2014/main" id="{503F7EB7-E4AF-4E7D-BC1E-CFB233D22A31}"/>
              </a:ext>
            </a:extLst>
          </p:cNvPr>
          <p:cNvSpPr txBox="1">
            <a:spLocks noChangeArrowheads="1"/>
          </p:cNvSpPr>
          <p:nvPr/>
        </p:nvSpPr>
        <p:spPr bwMode="auto">
          <a:xfrm>
            <a:off x="894081" y="4032620"/>
            <a:ext cx="8134350" cy="3785652"/>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dirty="0">
                <a:latin typeface="+mn-lt"/>
              </a:rPr>
              <a:t>Helningen på kurven mellom i og Y er gitt ved:</a:t>
            </a:r>
          </a:p>
          <a:p>
            <a:pPr>
              <a:spcBef>
                <a:spcPct val="0"/>
              </a:spcBef>
              <a:buFontTx/>
              <a:buNone/>
              <a:defRPr/>
            </a:pPr>
            <a:endParaRPr lang="nb-NO" altLang="nb-NO" dirty="0">
              <a:latin typeface="+mn-lt"/>
            </a:endParaRPr>
          </a:p>
          <a:p>
            <a:pPr>
              <a:spcBef>
                <a:spcPct val="0"/>
              </a:spcBef>
              <a:buFontTx/>
              <a:buNone/>
              <a:defRPr/>
            </a:pPr>
            <a:endParaRPr lang="nb-NO" altLang="nb-NO" dirty="0">
              <a:latin typeface="+mn-lt"/>
            </a:endParaRPr>
          </a:p>
          <a:p>
            <a:pPr>
              <a:spcBef>
                <a:spcPct val="0"/>
              </a:spcBef>
              <a:buFontTx/>
              <a:buNone/>
              <a:defRPr/>
            </a:pPr>
            <a:endParaRPr lang="nb-NO" altLang="nb-NO" dirty="0">
              <a:latin typeface="+mn-lt"/>
            </a:endParaRPr>
          </a:p>
          <a:p>
            <a:pPr>
              <a:spcBef>
                <a:spcPct val="0"/>
              </a:spcBef>
              <a:buFontTx/>
              <a:buNone/>
              <a:defRPr/>
            </a:pPr>
            <a:r>
              <a:rPr lang="nb-NO" altLang="nb-NO" dirty="0">
                <a:latin typeface="+mn-lt"/>
              </a:rPr>
              <a:t>Jo større multiplikatoren eller rentefølsomheten mot private investeringer er, jo slakkere er kurven</a:t>
            </a:r>
          </a:p>
          <a:p>
            <a:pPr>
              <a:spcBef>
                <a:spcPct val="0"/>
              </a:spcBef>
              <a:buFontTx/>
              <a:buNone/>
              <a:defRPr/>
            </a:pPr>
            <a:r>
              <a:rPr lang="nb-NO" altLang="nb-NO" dirty="0">
                <a:latin typeface="+mn-lt"/>
              </a:rPr>
              <a:t> </a:t>
            </a:r>
          </a:p>
          <a:p>
            <a:pPr>
              <a:spcBef>
                <a:spcPct val="0"/>
              </a:spcBef>
              <a:buFontTx/>
              <a:buNone/>
              <a:defRPr/>
            </a:pPr>
            <a:endParaRPr lang="nb-NO" altLang="nb-NO" sz="3600" u="sng" dirty="0">
              <a:latin typeface="+mn-lt"/>
            </a:endParaRPr>
          </a:p>
          <a:p>
            <a:pPr>
              <a:spcBef>
                <a:spcPct val="0"/>
              </a:spcBef>
              <a:buFontTx/>
              <a:buNone/>
              <a:defRPr/>
            </a:pPr>
            <a:endParaRPr lang="en-GB" altLang="nb-NO" sz="3600" dirty="0"/>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9C4831EA-2949-493B-AA14-855B37E64F0C}"/>
                  </a:ext>
                </a:extLst>
              </p:cNvPr>
              <p:cNvSpPr txBox="1"/>
              <p:nvPr/>
            </p:nvSpPr>
            <p:spPr>
              <a:xfrm>
                <a:off x="1082108" y="4672182"/>
                <a:ext cx="6717598" cy="80201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nb-NO" b="0" i="1" smtClean="0">
                              <a:latin typeface="Cambria Math" panose="02040503050406030204" pitchFamily="18" charset="0"/>
                            </a:rPr>
                          </m:ctrlPr>
                        </m:fPr>
                        <m:num>
                          <m:r>
                            <a:rPr lang="nb-NO" b="0" i="1" smtClean="0">
                              <a:latin typeface="Cambria Math" panose="02040503050406030204" pitchFamily="18" charset="0"/>
                              <a:ea typeface="Cambria Math" panose="02040503050406030204" pitchFamily="18" charset="0"/>
                            </a:rPr>
                            <m:t>∆</m:t>
                          </m:r>
                          <m:r>
                            <a:rPr lang="nb-NO" b="0" i="1" smtClean="0">
                              <a:latin typeface="Cambria Math" panose="02040503050406030204" pitchFamily="18" charset="0"/>
                              <a:ea typeface="Cambria Math" panose="02040503050406030204" pitchFamily="18" charset="0"/>
                            </a:rPr>
                            <m:t>𝑖</m:t>
                          </m:r>
                        </m:num>
                        <m:den>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ea typeface="Cambria Math" panose="02040503050406030204" pitchFamily="18" charset="0"/>
                            </a:rPr>
                            <m:t>𝑌</m:t>
                          </m:r>
                        </m:den>
                      </m:f>
                      <m:r>
                        <a:rPr lang="nb-NO" b="0" i="1" smtClean="0">
                          <a:latin typeface="Cambria Math" panose="02040503050406030204" pitchFamily="18" charset="0"/>
                        </a:rPr>
                        <m:t>=</m:t>
                      </m:r>
                      <m:f>
                        <m:fPr>
                          <m:ctrlPr>
                            <a:rPr lang="nb-NO" i="1">
                              <a:latin typeface="Cambria Math" panose="02040503050406030204" pitchFamily="18" charset="0"/>
                            </a:rPr>
                          </m:ctrlPr>
                        </m:fPr>
                        <m:num>
                          <m:r>
                            <a:rPr lang="nb-NO" i="1">
                              <a:latin typeface="Cambria Math" panose="02040503050406030204" pitchFamily="18" charset="0"/>
                            </a:rPr>
                            <m:t>1</m:t>
                          </m:r>
                        </m:num>
                        <m:den>
                          <m:r>
                            <a:rPr lang="nb-NO" b="0" i="1" smtClean="0">
                              <a:latin typeface="Cambria Math" panose="02040503050406030204" pitchFamily="18" charset="0"/>
                            </a:rPr>
                            <m:t>𝑚</m:t>
                          </m:r>
                          <m:r>
                            <a:rPr lang="nb-NO" b="0" i="1" smtClean="0">
                              <a:latin typeface="Cambria Math" panose="02040503050406030204" pitchFamily="18" charset="0"/>
                            </a:rPr>
                            <m:t>∗</m:t>
                          </m:r>
                          <m:r>
                            <a:rPr lang="nb-NO" b="0" i="1" smtClean="0">
                              <a:latin typeface="Cambria Math" panose="02040503050406030204" pitchFamily="18" charset="0"/>
                            </a:rPr>
                            <m:t>𝑏</m:t>
                          </m:r>
                        </m:den>
                      </m:f>
                    </m:oMath>
                  </m:oMathPara>
                </a14:m>
                <a:endParaRPr lang="nb-NO" dirty="0"/>
              </a:p>
              <a:p>
                <a:endParaRPr lang="nb-NO" dirty="0"/>
              </a:p>
            </p:txBody>
          </p:sp>
        </mc:Choice>
        <mc:Fallback xmlns="">
          <p:sp>
            <p:nvSpPr>
              <p:cNvPr id="8" name="TextBox 7">
                <a:extLst>
                  <a:ext uri="{FF2B5EF4-FFF2-40B4-BE49-F238E27FC236}">
                    <a16:creationId xmlns:a16="http://schemas.microsoft.com/office/drawing/2014/main" id="{9C4831EA-2949-493B-AA14-855B37E64F0C}"/>
                  </a:ext>
                </a:extLst>
              </p:cNvPr>
              <p:cNvSpPr txBox="1">
                <a:spLocks noRot="1" noChangeAspect="1" noMove="1" noResize="1" noEditPoints="1" noAdjustHandles="1" noChangeArrowheads="1" noChangeShapeType="1" noTextEdit="1"/>
              </p:cNvSpPr>
              <p:nvPr/>
            </p:nvSpPr>
            <p:spPr>
              <a:xfrm>
                <a:off x="1082108" y="4672182"/>
                <a:ext cx="6717598" cy="802014"/>
              </a:xfrm>
              <a:prstGeom prst="rect">
                <a:avLst/>
              </a:prstGeom>
              <a:blipFill>
                <a:blip r:embed="rId4"/>
                <a:stretch>
                  <a:fillRect/>
                </a:stretch>
              </a:blipFill>
            </p:spPr>
            <p:txBody>
              <a:bodyPr/>
              <a:lstStyle/>
              <a:p>
                <a:r>
                  <a:rPr lang="nb-NO">
                    <a:noFill/>
                  </a:rPr>
                  <a:t> </a:t>
                </a:r>
              </a:p>
            </p:txBody>
          </p:sp>
        </mc:Fallback>
      </mc:AlternateContent>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realøkonomien</a:t>
            </a:r>
            <a:endParaRPr lang="en-US" altLang="en-US" sz="3200" dirty="0">
              <a:latin typeface="+mj-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 engineering drawing&#10;&#10;Description automatically generated">
            <a:extLst>
              <a:ext uri="{FF2B5EF4-FFF2-40B4-BE49-F238E27FC236}">
                <a16:creationId xmlns:a16="http://schemas.microsoft.com/office/drawing/2014/main" id="{E4FD4EAA-9C3F-46E1-9681-981D6D4F4DFC}"/>
              </a:ext>
            </a:extLst>
          </p:cNvPr>
          <p:cNvPicPr>
            <a:picLocks noChangeAspect="1"/>
          </p:cNvPicPr>
          <p:nvPr/>
        </p:nvPicPr>
        <p:blipFill>
          <a:blip r:embed="rId3"/>
          <a:stretch>
            <a:fillRect/>
          </a:stretch>
        </p:blipFill>
        <p:spPr>
          <a:xfrm>
            <a:off x="2257805" y="1188322"/>
            <a:ext cx="5190745" cy="5669678"/>
          </a:xfrm>
          <a:prstGeom prst="rect">
            <a:avLst/>
          </a:prstGeom>
        </p:spPr>
      </p:pic>
      <p:sp>
        <p:nvSpPr>
          <p:cNvPr id="9" name="Rectangle: Rounded Corners 8">
            <a:extLst>
              <a:ext uri="{FF2B5EF4-FFF2-40B4-BE49-F238E27FC236}">
                <a16:creationId xmlns:a16="http://schemas.microsoft.com/office/drawing/2014/main" id="{9F708019-0F3F-489A-A742-A8FC2C3C7203}"/>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realøkonomien</a:t>
            </a:r>
            <a:endParaRPr lang="en-US" altLang="en-US" sz="3200" dirty="0">
              <a:latin typeface="+mj-lt"/>
            </a:endParaRPr>
          </a:p>
        </p:txBody>
      </p:sp>
    </p:spTree>
    <p:extLst>
      <p:ext uri="{BB962C8B-B14F-4D97-AF65-F5344CB8AC3E}">
        <p14:creationId xmlns:p14="http://schemas.microsoft.com/office/powerpoint/2010/main" val="42882792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F32F2AC3-9A33-479E-96F5-6D6274C62E6A}"/>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realøkonomien</a:t>
            </a:r>
            <a:endParaRPr lang="en-US" altLang="en-US" sz="3200" dirty="0">
              <a:latin typeface="+mj-lt"/>
            </a:endParaRPr>
          </a:p>
        </p:txBody>
      </p:sp>
      <p:pic>
        <p:nvPicPr>
          <p:cNvPr id="3" name="Picture 2" descr="Diagram&#10;&#10;Description automatically generated">
            <a:extLst>
              <a:ext uri="{FF2B5EF4-FFF2-40B4-BE49-F238E27FC236}">
                <a16:creationId xmlns:a16="http://schemas.microsoft.com/office/drawing/2014/main" id="{38607DAF-F62A-4E56-8B2F-DE88B1F138EB}"/>
              </a:ext>
            </a:extLst>
          </p:cNvPr>
          <p:cNvPicPr>
            <a:picLocks noChangeAspect="1"/>
          </p:cNvPicPr>
          <p:nvPr/>
        </p:nvPicPr>
        <p:blipFill>
          <a:blip r:embed="rId3"/>
          <a:stretch>
            <a:fillRect/>
          </a:stretch>
        </p:blipFill>
        <p:spPr>
          <a:xfrm>
            <a:off x="2308226" y="1156178"/>
            <a:ext cx="5502891" cy="5797071"/>
          </a:xfrm>
          <a:prstGeom prst="rect">
            <a:avLst/>
          </a:prstGeom>
        </p:spPr>
      </p:pic>
    </p:spTree>
    <p:extLst>
      <p:ext uri="{BB962C8B-B14F-4D97-AF65-F5344CB8AC3E}">
        <p14:creationId xmlns:p14="http://schemas.microsoft.com/office/powerpoint/2010/main" val="1588520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Box 2">
            <a:extLst>
              <a:ext uri="{FF2B5EF4-FFF2-40B4-BE49-F238E27FC236}">
                <a16:creationId xmlns:a16="http://schemas.microsoft.com/office/drawing/2014/main" id="{8119D9D7-4D0E-4AB0-9AF8-01A72A1CF673}"/>
              </a:ext>
            </a:extLst>
          </p:cNvPr>
          <p:cNvSpPr txBox="1">
            <a:spLocks noChangeArrowheads="1"/>
          </p:cNvSpPr>
          <p:nvPr/>
        </p:nvSpPr>
        <p:spPr bwMode="auto">
          <a:xfrm>
            <a:off x="809625" y="1341438"/>
            <a:ext cx="8134350" cy="1569660"/>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Ved likevekt har vi (venstresiden M er pengetilbudet, høyresiden er pengeetterspørselen):</a:t>
            </a:r>
          </a:p>
          <a:p>
            <a:pPr>
              <a:spcBef>
                <a:spcPct val="0"/>
              </a:spcBef>
              <a:buFontTx/>
              <a:buNone/>
              <a:defRPr/>
            </a:pPr>
            <a:endParaRPr lang="nb-NO" altLang="nb-NO" sz="2000" u="sng" dirty="0">
              <a:latin typeface="+mn-lt"/>
            </a:endParaRPr>
          </a:p>
          <a:p>
            <a:pPr>
              <a:spcBef>
                <a:spcPct val="0"/>
              </a:spcBef>
              <a:buFontTx/>
              <a:buNone/>
              <a:defRPr/>
            </a:pPr>
            <a:endParaRPr lang="en-GB" altLang="nb-NO" sz="3600" dirty="0"/>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F5AABA51-7A4B-42FB-94B1-182392530F20}"/>
                  </a:ext>
                </a:extLst>
              </p:cNvPr>
              <p:cNvSpPr txBox="1"/>
              <p:nvPr/>
            </p:nvSpPr>
            <p:spPr>
              <a:xfrm>
                <a:off x="1213201" y="2279246"/>
                <a:ext cx="6717598" cy="113543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𝑀</m:t>
                      </m:r>
                      <m:r>
                        <a:rPr lang="nb-NO" b="0" i="1" smtClean="0">
                          <a:latin typeface="Cambria Math" panose="02040503050406030204" pitchFamily="18" charset="0"/>
                        </a:rPr>
                        <m:t>=</m:t>
                      </m:r>
                      <m:sSup>
                        <m:sSupPr>
                          <m:ctrlPr>
                            <a:rPr lang="nb-NO" i="1">
                              <a:latin typeface="Cambria Math" panose="02040503050406030204" pitchFamily="18" charset="0"/>
                            </a:rPr>
                          </m:ctrlPr>
                        </m:sSupPr>
                        <m:e>
                          <m:r>
                            <a:rPr lang="nb-NO" b="0" i="1" smtClean="0">
                              <a:latin typeface="Cambria Math" panose="02040503050406030204" pitchFamily="18" charset="0"/>
                            </a:rPr>
                            <m:t>𝑀</m:t>
                          </m:r>
                        </m:e>
                        <m:sup>
                          <m:r>
                            <a:rPr lang="nb-NO" i="1">
                              <a:latin typeface="Cambria Math" panose="02040503050406030204" pitchFamily="18" charset="0"/>
                            </a:rPr>
                            <m:t>0</m:t>
                          </m:r>
                        </m:sup>
                      </m:sSup>
                      <m:r>
                        <a:rPr lang="nb-NO" i="1">
                          <a:latin typeface="Cambria Math" panose="02040503050406030204" pitchFamily="18" charset="0"/>
                        </a:rPr>
                        <m:t>+</m:t>
                      </m:r>
                      <m:sSub>
                        <m:sSubPr>
                          <m:ctrlPr>
                            <a:rPr lang="nb-NO" i="1" smtClean="0">
                              <a:latin typeface="Cambria Math" panose="02040503050406030204" pitchFamily="18" charset="0"/>
                            </a:rPr>
                          </m:ctrlPr>
                        </m:sSubPr>
                        <m:e>
                          <m:r>
                            <a:rPr lang="nb-NO" b="0" i="1" smtClean="0">
                              <a:latin typeface="Cambria Math" panose="02040503050406030204" pitchFamily="18" charset="0"/>
                            </a:rPr>
                            <m:t>𝑙</m:t>
                          </m:r>
                        </m:e>
                        <m:sub>
                          <m:r>
                            <a:rPr lang="nb-NO" b="0" i="1" smtClean="0">
                              <a:latin typeface="Cambria Math" panose="02040503050406030204" pitchFamily="18" charset="0"/>
                            </a:rPr>
                            <m:t>𝑦</m:t>
                          </m:r>
                        </m:sub>
                      </m:sSub>
                      <m:r>
                        <a:rPr lang="nb-NO" b="0" i="1" smtClean="0">
                          <a:latin typeface="Cambria Math" panose="02040503050406030204" pitchFamily="18" charset="0"/>
                        </a:rPr>
                        <m:t>𝑌</m:t>
                      </m:r>
                      <m:r>
                        <a:rPr lang="nb-NO" b="0" i="1" smtClean="0">
                          <a:latin typeface="Cambria Math" panose="02040503050406030204" pitchFamily="18" charset="0"/>
                        </a:rPr>
                        <m:t>−</m:t>
                      </m:r>
                      <m:sSub>
                        <m:sSubPr>
                          <m:ctrlPr>
                            <a:rPr lang="nb-NO" b="0" i="1" smtClean="0">
                              <a:latin typeface="Cambria Math" panose="02040503050406030204" pitchFamily="18" charset="0"/>
                            </a:rPr>
                          </m:ctrlPr>
                        </m:sSubPr>
                        <m:e>
                          <m:r>
                            <a:rPr lang="nb-NO" b="0" i="1" smtClean="0">
                              <a:latin typeface="Cambria Math" panose="02040503050406030204" pitchFamily="18" charset="0"/>
                            </a:rPr>
                            <m:t>𝑙</m:t>
                          </m:r>
                        </m:e>
                        <m:sub>
                          <m:r>
                            <a:rPr lang="nb-NO" b="0" i="1" smtClean="0">
                              <a:latin typeface="Cambria Math" panose="02040503050406030204" pitchFamily="18" charset="0"/>
                            </a:rPr>
                            <m:t>𝑖</m:t>
                          </m:r>
                        </m:sub>
                      </m:sSub>
                      <m:r>
                        <a:rPr lang="nb-NO" b="0" i="1" smtClean="0">
                          <a:latin typeface="Cambria Math" panose="02040503050406030204" pitchFamily="18" charset="0"/>
                        </a:rPr>
                        <m:t>𝑖</m:t>
                      </m:r>
                    </m:oMath>
                  </m:oMathPara>
                </a14:m>
                <a:endParaRPr lang="nb-NO" b="0" dirty="0"/>
              </a:p>
              <a:p>
                <a:endParaRPr lang="nb-NO" b="0" dirty="0"/>
              </a:p>
              <a:p>
                <a:endParaRPr lang="nb-NO" b="0" i="1" dirty="0">
                  <a:latin typeface="Cambria Math" panose="02040503050406030204" pitchFamily="18" charset="0"/>
                </a:endParaRPr>
              </a:p>
              <a:p>
                <a:endParaRPr lang="nb-NO" dirty="0"/>
              </a:p>
            </p:txBody>
          </p:sp>
        </mc:Choice>
        <mc:Fallback xmlns="">
          <p:sp>
            <p:nvSpPr>
              <p:cNvPr id="3" name="TextBox 2">
                <a:extLst>
                  <a:ext uri="{FF2B5EF4-FFF2-40B4-BE49-F238E27FC236}">
                    <a16:creationId xmlns:a16="http://schemas.microsoft.com/office/drawing/2014/main" id="{F5AABA51-7A4B-42FB-94B1-182392530F20}"/>
                  </a:ext>
                </a:extLst>
              </p:cNvPr>
              <p:cNvSpPr txBox="1">
                <a:spLocks noRot="1" noChangeAspect="1" noMove="1" noResize="1" noEditPoints="1" noAdjustHandles="1" noChangeArrowheads="1" noChangeShapeType="1" noTextEdit="1"/>
              </p:cNvSpPr>
              <p:nvPr/>
            </p:nvSpPr>
            <p:spPr>
              <a:xfrm>
                <a:off x="1213201" y="2279246"/>
                <a:ext cx="6717598" cy="1135439"/>
              </a:xfrm>
              <a:prstGeom prst="rect">
                <a:avLst/>
              </a:prstGeom>
              <a:blipFill>
                <a:blip r:embed="rId3"/>
                <a:stretch>
                  <a:fillRect/>
                </a:stretch>
              </a:blipFill>
            </p:spPr>
            <p:txBody>
              <a:bodyPr/>
              <a:lstStyle/>
              <a:p>
                <a:r>
                  <a:rPr lang="nb-NO">
                    <a:noFill/>
                  </a:rPr>
                  <a:t> </a:t>
                </a:r>
              </a:p>
            </p:txBody>
          </p:sp>
        </mc:Fallback>
      </mc:AlternateContent>
      <p:sp>
        <p:nvSpPr>
          <p:cNvPr id="7" name="TextBox 2">
            <a:extLst>
              <a:ext uri="{FF2B5EF4-FFF2-40B4-BE49-F238E27FC236}">
                <a16:creationId xmlns:a16="http://schemas.microsoft.com/office/drawing/2014/main" id="{503F7EB7-E4AF-4E7D-BC1E-CFB233D22A31}"/>
              </a:ext>
            </a:extLst>
          </p:cNvPr>
          <p:cNvSpPr txBox="1">
            <a:spLocks noChangeArrowheads="1"/>
          </p:cNvSpPr>
          <p:nvPr/>
        </p:nvSpPr>
        <p:spPr bwMode="auto">
          <a:xfrm>
            <a:off x="809625" y="2865028"/>
            <a:ext cx="8134350" cy="2923877"/>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LM kurven viser de kombinasjoner av rente og BNP som sikrer likevekt i pengemarkedet:</a:t>
            </a:r>
          </a:p>
          <a:p>
            <a:pPr>
              <a:spcBef>
                <a:spcPct val="0"/>
              </a:spcBef>
              <a:buFontTx/>
              <a:buNone/>
              <a:defRPr/>
            </a:pPr>
            <a:endParaRPr lang="nb-NO" altLang="nb-NO" dirty="0">
              <a:latin typeface="+mn-lt"/>
            </a:endParaRPr>
          </a:p>
          <a:p>
            <a:pPr>
              <a:spcBef>
                <a:spcPct val="0"/>
              </a:spcBef>
              <a:buFontTx/>
              <a:buNone/>
              <a:defRPr/>
            </a:pPr>
            <a:endParaRPr lang="nb-NO" altLang="nb-NO" dirty="0">
              <a:latin typeface="+mn-lt"/>
            </a:endParaRPr>
          </a:p>
          <a:p>
            <a:pPr>
              <a:spcBef>
                <a:spcPct val="0"/>
              </a:spcBef>
              <a:buFontTx/>
              <a:buNone/>
              <a:defRPr/>
            </a:pPr>
            <a:r>
              <a:rPr lang="nb-NO" altLang="nb-NO" dirty="0">
                <a:latin typeface="+mn-lt"/>
              </a:rPr>
              <a:t> </a:t>
            </a:r>
          </a:p>
          <a:p>
            <a:pPr>
              <a:spcBef>
                <a:spcPct val="0"/>
              </a:spcBef>
              <a:buFontTx/>
              <a:buNone/>
              <a:defRPr/>
            </a:pPr>
            <a:endParaRPr lang="nb-NO" altLang="nb-NO" sz="3600" u="sng" dirty="0">
              <a:latin typeface="+mn-lt"/>
            </a:endParaRPr>
          </a:p>
          <a:p>
            <a:pPr>
              <a:spcBef>
                <a:spcPct val="0"/>
              </a:spcBef>
              <a:buFontTx/>
              <a:buNone/>
              <a:defRPr/>
            </a:pPr>
            <a:endParaRPr lang="en-GB" altLang="nb-NO" sz="3600" dirty="0"/>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9C4831EA-2949-493B-AA14-855B37E64F0C}"/>
                  </a:ext>
                </a:extLst>
              </p:cNvPr>
              <p:cNvSpPr txBox="1"/>
              <p:nvPr/>
            </p:nvSpPr>
            <p:spPr>
              <a:xfrm>
                <a:off x="3568133" y="3526819"/>
                <a:ext cx="3194617" cy="1282915"/>
              </a:xfrm>
              <a:prstGeom prst="rect">
                <a:avLst/>
              </a:prstGeom>
              <a:noFill/>
            </p:spPr>
            <p:txBody>
              <a:bodyPr wrap="square" lIns="0" tIns="0" rIns="0" bIns="0" rtlCol="0">
                <a:spAutoFit/>
              </a:bodyPr>
              <a:lstStyle/>
              <a:p>
                <a:r>
                  <a:rPr lang="nb-NO" b="0" dirty="0"/>
                  <a:t>LM: </a:t>
                </a:r>
                <a14:m>
                  <m:oMath xmlns:m="http://schemas.openxmlformats.org/officeDocument/2006/math">
                    <m:r>
                      <a:rPr lang="nb-NO" b="0" i="1" smtClean="0">
                        <a:latin typeface="Cambria Math" panose="02040503050406030204" pitchFamily="18" charset="0"/>
                      </a:rPr>
                      <m:t>𝑖</m:t>
                    </m:r>
                    <m:r>
                      <a:rPr lang="nb-NO" b="0" i="1" smtClean="0">
                        <a:latin typeface="Cambria Math" panose="02040503050406030204" pitchFamily="18" charset="0"/>
                      </a:rPr>
                      <m:t>=</m:t>
                    </m:r>
                    <m:f>
                      <m:fPr>
                        <m:ctrlPr>
                          <a:rPr lang="nb-NO" i="1">
                            <a:latin typeface="Cambria Math" panose="02040503050406030204" pitchFamily="18" charset="0"/>
                          </a:rPr>
                        </m:ctrlPr>
                      </m:fPr>
                      <m:num>
                        <m:r>
                          <a:rPr lang="nb-NO" i="1">
                            <a:latin typeface="Cambria Math" panose="02040503050406030204" pitchFamily="18" charset="0"/>
                          </a:rPr>
                          <m:t>1</m:t>
                        </m:r>
                      </m:num>
                      <m:den>
                        <m:sSub>
                          <m:sSubPr>
                            <m:ctrlPr>
                              <a:rPr lang="nb-NO" i="1" smtClean="0">
                                <a:latin typeface="Cambria Math" panose="02040503050406030204" pitchFamily="18" charset="0"/>
                              </a:rPr>
                            </m:ctrlPr>
                          </m:sSubPr>
                          <m:e>
                            <m:r>
                              <a:rPr lang="nb-NO" b="0" i="1" smtClean="0">
                                <a:latin typeface="Cambria Math" panose="02040503050406030204" pitchFamily="18" charset="0"/>
                              </a:rPr>
                              <m:t>𝑙</m:t>
                            </m:r>
                          </m:e>
                          <m:sub>
                            <m:r>
                              <a:rPr lang="nb-NO" b="0" i="1" smtClean="0">
                                <a:latin typeface="Cambria Math" panose="02040503050406030204" pitchFamily="18" charset="0"/>
                              </a:rPr>
                              <m:t>𝑖</m:t>
                            </m:r>
                          </m:sub>
                        </m:sSub>
                      </m:den>
                    </m:f>
                    <m:sSup>
                      <m:sSupPr>
                        <m:ctrlPr>
                          <a:rPr lang="nb-NO" i="1" smtClean="0">
                            <a:latin typeface="Cambria Math" panose="02040503050406030204" pitchFamily="18" charset="0"/>
                          </a:rPr>
                        </m:ctrlPr>
                      </m:sSupPr>
                      <m:e>
                        <m:r>
                          <a:rPr lang="nb-NO" b="0" i="1" smtClean="0">
                            <a:latin typeface="Cambria Math" panose="02040503050406030204" pitchFamily="18" charset="0"/>
                          </a:rPr>
                          <m:t>𝑀</m:t>
                        </m:r>
                      </m:e>
                      <m:sup>
                        <m:r>
                          <a:rPr lang="nb-NO" b="0" i="1" smtClean="0">
                            <a:latin typeface="Cambria Math" panose="02040503050406030204" pitchFamily="18" charset="0"/>
                          </a:rPr>
                          <m:t>0</m:t>
                        </m:r>
                      </m:sup>
                    </m:sSup>
                    <m:r>
                      <a:rPr lang="nb-NO" b="0" i="1" smtClean="0">
                        <a:latin typeface="Cambria Math" panose="02040503050406030204" pitchFamily="18" charset="0"/>
                      </a:rPr>
                      <m:t>+</m:t>
                    </m:r>
                    <m:f>
                      <m:fPr>
                        <m:ctrlPr>
                          <a:rPr lang="nb-NO" i="1">
                            <a:latin typeface="Cambria Math" panose="02040503050406030204" pitchFamily="18" charset="0"/>
                          </a:rPr>
                        </m:ctrlPr>
                      </m:fPr>
                      <m:num>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b="0" i="1" smtClean="0">
                                <a:latin typeface="Cambria Math" panose="02040503050406030204" pitchFamily="18" charset="0"/>
                              </a:rPr>
                              <m:t>𝑦</m:t>
                            </m:r>
                          </m:sub>
                        </m:sSub>
                      </m:num>
                      <m:den>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𝑖</m:t>
                            </m:r>
                          </m:sub>
                        </m:sSub>
                      </m:den>
                    </m:f>
                    <m:r>
                      <a:rPr lang="nb-NO" b="0" i="1" smtClean="0">
                        <a:latin typeface="Cambria Math" panose="02040503050406030204" pitchFamily="18" charset="0"/>
                      </a:rPr>
                      <m:t>𝑌</m:t>
                    </m:r>
                    <m:r>
                      <a:rPr lang="nb-NO" b="0" i="1" smtClean="0">
                        <a:latin typeface="Cambria Math" panose="02040503050406030204" pitchFamily="18" charset="0"/>
                      </a:rPr>
                      <m:t>−</m:t>
                    </m:r>
                    <m:f>
                      <m:fPr>
                        <m:ctrlPr>
                          <a:rPr lang="nb-NO" i="1">
                            <a:latin typeface="Cambria Math" panose="02040503050406030204" pitchFamily="18" charset="0"/>
                          </a:rPr>
                        </m:ctrlPr>
                      </m:fPr>
                      <m:num>
                        <m:r>
                          <a:rPr lang="nb-NO" i="1">
                            <a:latin typeface="Cambria Math" panose="02040503050406030204" pitchFamily="18" charset="0"/>
                          </a:rPr>
                          <m:t>1</m:t>
                        </m:r>
                      </m:num>
                      <m:den>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𝑖</m:t>
                            </m:r>
                          </m:sub>
                        </m:sSub>
                      </m:den>
                    </m:f>
                    <m:r>
                      <a:rPr lang="nb-NO" b="0" i="1" smtClean="0">
                        <a:latin typeface="Cambria Math" panose="02040503050406030204" pitchFamily="18" charset="0"/>
                      </a:rPr>
                      <m:t>𝑀</m:t>
                    </m:r>
                  </m:oMath>
                </a14:m>
                <a:endParaRPr lang="nb-NO" dirty="0"/>
              </a:p>
              <a:p>
                <a:endParaRPr lang="nb-NO" dirty="0"/>
              </a:p>
              <a:p>
                <a:endParaRPr lang="nb-NO" dirty="0"/>
              </a:p>
              <a:p>
                <a:endParaRPr lang="nb-NO" dirty="0"/>
              </a:p>
            </p:txBody>
          </p:sp>
        </mc:Choice>
        <mc:Fallback>
          <p:sp>
            <p:nvSpPr>
              <p:cNvPr id="8" name="TextBox 7">
                <a:extLst>
                  <a:ext uri="{FF2B5EF4-FFF2-40B4-BE49-F238E27FC236}">
                    <a16:creationId xmlns:a16="http://schemas.microsoft.com/office/drawing/2014/main" id="{9C4831EA-2949-493B-AA14-855B37E64F0C}"/>
                  </a:ext>
                </a:extLst>
              </p:cNvPr>
              <p:cNvSpPr txBox="1">
                <a:spLocks noRot="1" noChangeAspect="1" noMove="1" noResize="1" noEditPoints="1" noAdjustHandles="1" noChangeArrowheads="1" noChangeShapeType="1" noTextEdit="1"/>
              </p:cNvSpPr>
              <p:nvPr/>
            </p:nvSpPr>
            <p:spPr>
              <a:xfrm>
                <a:off x="3568133" y="3526819"/>
                <a:ext cx="3194617" cy="1282915"/>
              </a:xfrm>
              <a:prstGeom prst="rect">
                <a:avLst/>
              </a:prstGeom>
              <a:blipFill>
                <a:blip r:embed="rId4"/>
                <a:stretch>
                  <a:fillRect l="-4389" t="-952"/>
                </a:stretch>
              </a:blipFill>
            </p:spPr>
            <p:txBody>
              <a:bodyPr/>
              <a:lstStyle/>
              <a:p>
                <a:r>
                  <a:rPr lang="nb-NO">
                    <a:noFill/>
                  </a:rPr>
                  <a:t> </a:t>
                </a:r>
              </a:p>
            </p:txBody>
          </p:sp>
        </mc:Fallback>
      </mc:AlternateContent>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pengemarkedet</a:t>
            </a:r>
            <a:endParaRPr lang="en-US" altLang="en-US" sz="3200" dirty="0">
              <a:latin typeface="+mj-lt"/>
            </a:endParaRPr>
          </a:p>
        </p:txBody>
      </p:sp>
      <p:sp>
        <p:nvSpPr>
          <p:cNvPr id="10" name="TextBox 9">
            <a:extLst>
              <a:ext uri="{FF2B5EF4-FFF2-40B4-BE49-F238E27FC236}">
                <a16:creationId xmlns:a16="http://schemas.microsoft.com/office/drawing/2014/main" id="{9994974F-6913-4FEE-8745-B117D963B3D6}"/>
              </a:ext>
            </a:extLst>
          </p:cNvPr>
          <p:cNvSpPr txBox="1"/>
          <p:nvPr/>
        </p:nvSpPr>
        <p:spPr>
          <a:xfrm>
            <a:off x="809625" y="4523170"/>
            <a:ext cx="8334375" cy="1754326"/>
          </a:xfrm>
          <a:prstGeom prst="rect">
            <a:avLst/>
          </a:prstGeom>
          <a:noFill/>
        </p:spPr>
        <p:txBody>
          <a:bodyPr wrap="square">
            <a:spAutoFit/>
          </a:bodyPr>
          <a:lstStyle/>
          <a:p>
            <a:pPr>
              <a:spcBef>
                <a:spcPct val="0"/>
              </a:spcBef>
              <a:buFontTx/>
              <a:buNone/>
              <a:defRPr/>
            </a:pPr>
            <a:r>
              <a:rPr lang="nb-NO" altLang="nb-NO" dirty="0">
                <a:latin typeface="+mn-lt"/>
              </a:rPr>
              <a:t>Helningen på LM kurven gitt ved:</a:t>
            </a:r>
          </a:p>
          <a:p>
            <a:pPr>
              <a:spcBef>
                <a:spcPct val="0"/>
              </a:spcBef>
              <a:buFontTx/>
              <a:buNone/>
              <a:defRPr/>
            </a:pPr>
            <a:endParaRPr lang="nb-NO" altLang="nb-NO" dirty="0">
              <a:latin typeface="+mn-lt"/>
            </a:endParaRPr>
          </a:p>
          <a:p>
            <a:pPr>
              <a:spcBef>
                <a:spcPct val="0"/>
              </a:spcBef>
              <a:buFontTx/>
              <a:buNone/>
              <a:defRPr/>
            </a:pPr>
            <a:endParaRPr lang="nb-NO" altLang="nb-NO" dirty="0">
              <a:latin typeface="+mn-lt"/>
            </a:endParaRPr>
          </a:p>
          <a:p>
            <a:pPr>
              <a:spcBef>
                <a:spcPct val="0"/>
              </a:spcBef>
              <a:buFontTx/>
              <a:buNone/>
              <a:defRPr/>
            </a:pPr>
            <a:endParaRPr lang="nb-NO" altLang="nb-NO" dirty="0">
              <a:latin typeface="+mn-lt"/>
            </a:endParaRPr>
          </a:p>
          <a:p>
            <a:pPr>
              <a:spcBef>
                <a:spcPct val="0"/>
              </a:spcBef>
              <a:buFontTx/>
              <a:buNone/>
              <a:defRPr/>
            </a:pPr>
            <a:r>
              <a:rPr lang="nb-NO" altLang="nb-NO" dirty="0">
                <a:latin typeface="+mn-lt"/>
              </a:rPr>
              <a:t>Jo større etterspørselen reagerer på inntektsendring og jo svakere den reagerer på en renteendring, jo brattere er LM kurven</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4985B5A9-4949-4377-8A0E-89FF85350B8D}"/>
                  </a:ext>
                </a:extLst>
              </p:cNvPr>
              <p:cNvSpPr txBox="1"/>
              <p:nvPr/>
            </p:nvSpPr>
            <p:spPr>
              <a:xfrm>
                <a:off x="2099628" y="4923857"/>
                <a:ext cx="5143500" cy="67268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nb-NO" b="0" i="1" smtClean="0">
                              <a:latin typeface="Cambria Math" panose="02040503050406030204" pitchFamily="18" charset="0"/>
                            </a:rPr>
                          </m:ctrlPr>
                        </m:fPr>
                        <m:num>
                          <m:r>
                            <a:rPr lang="nb-NO" b="0" i="1" smtClean="0">
                              <a:latin typeface="Cambria Math" panose="02040503050406030204" pitchFamily="18" charset="0"/>
                              <a:ea typeface="Cambria Math" panose="02040503050406030204" pitchFamily="18" charset="0"/>
                            </a:rPr>
                            <m:t>∆</m:t>
                          </m:r>
                          <m:r>
                            <a:rPr lang="nb-NO" b="0" i="1" smtClean="0">
                              <a:latin typeface="Cambria Math" panose="02040503050406030204" pitchFamily="18" charset="0"/>
                              <a:ea typeface="Cambria Math" panose="02040503050406030204" pitchFamily="18" charset="0"/>
                            </a:rPr>
                            <m:t>𝑖</m:t>
                          </m:r>
                        </m:num>
                        <m:den>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ea typeface="Cambria Math" panose="02040503050406030204" pitchFamily="18" charset="0"/>
                            </a:rPr>
                            <m:t>𝑌</m:t>
                          </m:r>
                        </m:den>
                      </m:f>
                      <m:r>
                        <a:rPr lang="nb-NO" b="0" i="1" smtClean="0">
                          <a:latin typeface="Cambria Math" panose="02040503050406030204" pitchFamily="18" charset="0"/>
                        </a:rPr>
                        <m:t>=</m:t>
                      </m:r>
                      <m:f>
                        <m:fPr>
                          <m:ctrlPr>
                            <a:rPr lang="nb-NO" i="1">
                              <a:latin typeface="Cambria Math" panose="02040503050406030204" pitchFamily="18" charset="0"/>
                            </a:rPr>
                          </m:ctrlPr>
                        </m:fPr>
                        <m:num>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𝑦</m:t>
                              </m:r>
                            </m:sub>
                          </m:sSub>
                        </m:num>
                        <m:den>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𝑖</m:t>
                              </m:r>
                            </m:sub>
                          </m:sSub>
                        </m:den>
                      </m:f>
                    </m:oMath>
                  </m:oMathPara>
                </a14:m>
                <a:endParaRPr lang="nb-NO" dirty="0"/>
              </a:p>
            </p:txBody>
          </p:sp>
        </mc:Choice>
        <mc:Fallback xmlns="">
          <p:sp>
            <p:nvSpPr>
              <p:cNvPr id="11" name="TextBox 10">
                <a:extLst>
                  <a:ext uri="{FF2B5EF4-FFF2-40B4-BE49-F238E27FC236}">
                    <a16:creationId xmlns:a16="http://schemas.microsoft.com/office/drawing/2014/main" id="{4985B5A9-4949-4377-8A0E-89FF85350B8D}"/>
                  </a:ext>
                </a:extLst>
              </p:cNvPr>
              <p:cNvSpPr txBox="1">
                <a:spLocks noRot="1" noChangeAspect="1" noMove="1" noResize="1" noEditPoints="1" noAdjustHandles="1" noChangeArrowheads="1" noChangeShapeType="1" noTextEdit="1"/>
              </p:cNvSpPr>
              <p:nvPr/>
            </p:nvSpPr>
            <p:spPr>
              <a:xfrm>
                <a:off x="2099628" y="4923857"/>
                <a:ext cx="5143500" cy="672685"/>
              </a:xfrm>
              <a:prstGeom prst="rect">
                <a:avLst/>
              </a:prstGeom>
              <a:blipFill>
                <a:blip r:embed="rId5"/>
                <a:stretch>
                  <a:fillRect/>
                </a:stretch>
              </a:blipFill>
            </p:spPr>
            <p:txBody>
              <a:bodyPr/>
              <a:lstStyle/>
              <a:p>
                <a:r>
                  <a:rPr lang="nb-NO">
                    <a:noFill/>
                  </a:rPr>
                  <a:t> </a:t>
                </a:r>
              </a:p>
            </p:txBody>
          </p:sp>
        </mc:Fallback>
      </mc:AlternateContent>
    </p:spTree>
    <p:extLst>
      <p:ext uri="{BB962C8B-B14F-4D97-AF65-F5344CB8AC3E}">
        <p14:creationId xmlns:p14="http://schemas.microsoft.com/office/powerpoint/2010/main" val="3656747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pengemarkedet</a:t>
            </a:r>
            <a:endParaRPr lang="en-US" altLang="en-US" sz="3200" dirty="0">
              <a:latin typeface="+mj-lt"/>
            </a:endParaRPr>
          </a:p>
        </p:txBody>
      </p:sp>
      <p:pic>
        <p:nvPicPr>
          <p:cNvPr id="4" name="Picture 3" descr="Diagram&#10;&#10;Description automatically generated">
            <a:extLst>
              <a:ext uri="{FF2B5EF4-FFF2-40B4-BE49-F238E27FC236}">
                <a16:creationId xmlns:a16="http://schemas.microsoft.com/office/drawing/2014/main" id="{EEA6BF50-64D0-4F98-89A6-95D0DC387E58}"/>
              </a:ext>
            </a:extLst>
          </p:cNvPr>
          <p:cNvPicPr>
            <a:picLocks noChangeAspect="1"/>
          </p:cNvPicPr>
          <p:nvPr/>
        </p:nvPicPr>
        <p:blipFill>
          <a:blip r:embed="rId3"/>
          <a:stretch>
            <a:fillRect/>
          </a:stretch>
        </p:blipFill>
        <p:spPr>
          <a:xfrm>
            <a:off x="0" y="1476375"/>
            <a:ext cx="9144000" cy="5381625"/>
          </a:xfrm>
          <a:prstGeom prst="rect">
            <a:avLst/>
          </a:prstGeom>
        </p:spPr>
      </p:pic>
    </p:spTree>
    <p:extLst>
      <p:ext uri="{BB962C8B-B14F-4D97-AF65-F5344CB8AC3E}">
        <p14:creationId xmlns:p14="http://schemas.microsoft.com/office/powerpoint/2010/main" val="2574318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pengemarkedet</a:t>
            </a:r>
            <a:endParaRPr lang="en-US" altLang="en-US" sz="3200" dirty="0">
              <a:latin typeface="+mj-lt"/>
            </a:endParaRPr>
          </a:p>
        </p:txBody>
      </p:sp>
      <p:pic>
        <p:nvPicPr>
          <p:cNvPr id="3" name="Picture 2" descr="Diagram, engineering drawing&#10;&#10;Description automatically generated">
            <a:extLst>
              <a:ext uri="{FF2B5EF4-FFF2-40B4-BE49-F238E27FC236}">
                <a16:creationId xmlns:a16="http://schemas.microsoft.com/office/drawing/2014/main" id="{B51EF089-107A-4CED-8F3D-E3BEDFC7E3C7}"/>
              </a:ext>
            </a:extLst>
          </p:cNvPr>
          <p:cNvPicPr>
            <a:picLocks noChangeAspect="1"/>
          </p:cNvPicPr>
          <p:nvPr/>
        </p:nvPicPr>
        <p:blipFill>
          <a:blip r:embed="rId3"/>
          <a:stretch>
            <a:fillRect/>
          </a:stretch>
        </p:blipFill>
        <p:spPr>
          <a:xfrm>
            <a:off x="0" y="1323975"/>
            <a:ext cx="9144000" cy="5534025"/>
          </a:xfrm>
          <a:prstGeom prst="rect">
            <a:avLst/>
          </a:prstGeom>
        </p:spPr>
      </p:pic>
    </p:spTree>
    <p:extLst>
      <p:ext uri="{BB962C8B-B14F-4D97-AF65-F5344CB8AC3E}">
        <p14:creationId xmlns:p14="http://schemas.microsoft.com/office/powerpoint/2010/main" val="3427503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valutamarkedet</a:t>
            </a:r>
            <a:r>
              <a:rPr lang="en-US" altLang="en-US" sz="3200" dirty="0">
                <a:latin typeface="+mj-lt"/>
              </a:rPr>
              <a:t> (</a:t>
            </a:r>
            <a:r>
              <a:rPr lang="en-US" altLang="en-US" sz="3200" dirty="0" err="1">
                <a:latin typeface="+mj-lt"/>
              </a:rPr>
              <a:t>renteparitet</a:t>
            </a:r>
            <a:r>
              <a:rPr lang="en-US" altLang="en-US" sz="3200" dirty="0">
                <a:latin typeface="+mj-lt"/>
              </a:rPr>
              <a:t>)</a:t>
            </a:r>
          </a:p>
        </p:txBody>
      </p:sp>
      <p:sp>
        <p:nvSpPr>
          <p:cNvPr id="22" name="TextBox 21">
            <a:extLst>
              <a:ext uri="{FF2B5EF4-FFF2-40B4-BE49-F238E27FC236}">
                <a16:creationId xmlns:a16="http://schemas.microsoft.com/office/drawing/2014/main" id="{240E2C6E-3FDA-4420-9832-7EACCAFAB7AA}"/>
              </a:ext>
            </a:extLst>
          </p:cNvPr>
          <p:cNvSpPr txBox="1"/>
          <p:nvPr/>
        </p:nvSpPr>
        <p:spPr>
          <a:xfrm>
            <a:off x="819150" y="1674673"/>
            <a:ext cx="8004812" cy="3416320"/>
          </a:xfrm>
          <a:prstGeom prst="rect">
            <a:avLst/>
          </a:prstGeom>
          <a:noFill/>
        </p:spPr>
        <p:txBody>
          <a:bodyPr wrap="square">
            <a:spAutoFit/>
          </a:bodyPr>
          <a:lstStyle/>
          <a:p>
            <a:r>
              <a:rPr lang="nb-NO" dirty="0"/>
              <a:t>Penger fra et annet land kalles valuta. </a:t>
            </a:r>
            <a:r>
              <a:rPr lang="nb-NO" b="1" dirty="0"/>
              <a:t>Valutakursen</a:t>
            </a:r>
            <a:r>
              <a:rPr lang="nb-NO" dirty="0"/>
              <a:t> er prisen på andre lands penger målt i norske kroner. </a:t>
            </a:r>
            <a:r>
              <a:rPr lang="nb-NO" b="1" dirty="0"/>
              <a:t>Kronekursen</a:t>
            </a:r>
            <a:r>
              <a:rPr lang="nb-NO" dirty="0"/>
              <a:t> er prisen på norske kroner målt i valuta. Appresiering betyr at </a:t>
            </a:r>
            <a:r>
              <a:rPr lang="nb-NO" b="1" dirty="0"/>
              <a:t>kronekursen</a:t>
            </a:r>
            <a:r>
              <a:rPr lang="nb-NO" dirty="0"/>
              <a:t> stiger, slik at vi trenger færre kroner for å kjøpe utenlandsk valuta. Depresiering betyr at </a:t>
            </a:r>
            <a:r>
              <a:rPr lang="nb-NO" b="1" dirty="0"/>
              <a:t>kronekursen</a:t>
            </a:r>
            <a:r>
              <a:rPr lang="nb-NO" dirty="0"/>
              <a:t> faller, slik at vi trenger mer kroner for å kjøpe utenlandsk valuta. </a:t>
            </a:r>
          </a:p>
          <a:p>
            <a:endParaRPr lang="nb-NO" dirty="0"/>
          </a:p>
          <a:p>
            <a:endParaRPr lang="nb-NO" dirty="0"/>
          </a:p>
          <a:p>
            <a:r>
              <a:rPr lang="nb-NO" dirty="0"/>
              <a:t>Valutakurs EUR/NOK 10 			 Kronekurs NOK/EUR 0.1000</a:t>
            </a:r>
          </a:p>
          <a:p>
            <a:endParaRPr lang="nb-NO" dirty="0"/>
          </a:p>
          <a:p>
            <a:r>
              <a:rPr lang="nb-NO" dirty="0"/>
              <a:t>Valutakursen stiger til 11, kronekursen faller til 0.0909 (1/11)</a:t>
            </a:r>
          </a:p>
          <a:p>
            <a:endParaRPr lang="nb-NO" dirty="0"/>
          </a:p>
          <a:p>
            <a:r>
              <a:rPr lang="nb-NO" dirty="0"/>
              <a:t>Valutakursen faller til 9, kronekursen faller til 0.1111 (1/9)</a:t>
            </a:r>
          </a:p>
        </p:txBody>
      </p:sp>
    </p:spTree>
    <p:extLst>
      <p:ext uri="{BB962C8B-B14F-4D97-AF65-F5344CB8AC3E}">
        <p14:creationId xmlns:p14="http://schemas.microsoft.com/office/powerpoint/2010/main" val="1091466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Box 2">
            <a:extLst>
              <a:ext uri="{FF2B5EF4-FFF2-40B4-BE49-F238E27FC236}">
                <a16:creationId xmlns:a16="http://schemas.microsoft.com/office/drawing/2014/main" id="{8119D9D7-4D0E-4AB0-9AF8-01A72A1CF673}"/>
              </a:ext>
            </a:extLst>
          </p:cNvPr>
          <p:cNvSpPr txBox="1">
            <a:spLocks noChangeArrowheads="1"/>
          </p:cNvSpPr>
          <p:nvPr/>
        </p:nvSpPr>
        <p:spPr bwMode="auto">
          <a:xfrm>
            <a:off x="809625" y="1341438"/>
            <a:ext cx="8134350" cy="5878532"/>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Vi går utfra teorien om udekket renteparitet. Utfra forventet kronekurs vil en aktør ha like stor forventet avkastning ved å plassere penger i norske kroner og i fremmed valuta:</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Følgende sammenhenger gjelder:</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err="1">
                <a:latin typeface="+mn-lt"/>
              </a:rPr>
              <a:t>E</a:t>
            </a:r>
            <a:r>
              <a:rPr lang="nb-NO" altLang="nb-NO" sz="2000" baseline="30000" dirty="0" err="1">
                <a:latin typeface="+mn-lt"/>
              </a:rPr>
              <a:t>e</a:t>
            </a:r>
            <a:r>
              <a:rPr lang="nb-NO" altLang="nb-NO" sz="2000" dirty="0">
                <a:latin typeface="+mn-lt"/>
              </a:rPr>
              <a:t> går opp når handelsbalansen bedres (ref. når oljeprisen stiger)</a:t>
            </a:r>
          </a:p>
          <a:p>
            <a:pPr>
              <a:spcBef>
                <a:spcPct val="0"/>
              </a:spcBef>
              <a:buFontTx/>
              <a:buNone/>
              <a:defRPr/>
            </a:pPr>
            <a:r>
              <a:rPr lang="nb-NO" altLang="nb-NO" sz="2000" dirty="0">
                <a:latin typeface="+mn-lt"/>
              </a:rPr>
              <a:t> </a:t>
            </a:r>
          </a:p>
          <a:p>
            <a:pPr>
              <a:spcBef>
                <a:spcPct val="0"/>
              </a:spcBef>
              <a:buNone/>
              <a:defRPr/>
            </a:pPr>
            <a:r>
              <a:rPr lang="nb-NO" altLang="nb-NO" sz="2000" dirty="0" err="1">
                <a:latin typeface="+mn-lt"/>
              </a:rPr>
              <a:t>E</a:t>
            </a:r>
            <a:r>
              <a:rPr lang="nb-NO" altLang="nb-NO" sz="2000" baseline="30000" dirty="0" err="1">
                <a:latin typeface="+mn-lt"/>
              </a:rPr>
              <a:t>e</a:t>
            </a:r>
            <a:r>
              <a:rPr lang="nb-NO" altLang="nb-NO" sz="2000" dirty="0">
                <a:latin typeface="+mn-lt"/>
              </a:rPr>
              <a:t> går ned når det oppstår politisk uro og usikkerhet </a:t>
            </a:r>
          </a:p>
          <a:p>
            <a:pPr>
              <a:spcBef>
                <a:spcPct val="0"/>
              </a:spcBef>
              <a:buFontTx/>
              <a:buNone/>
              <a:defRPr/>
            </a:pPr>
            <a:endParaRPr lang="nb-NO" altLang="nb-NO" sz="2000" u="sng" dirty="0">
              <a:latin typeface="+mn-lt"/>
            </a:endParaRPr>
          </a:p>
          <a:p>
            <a:pPr>
              <a:spcBef>
                <a:spcPct val="0"/>
              </a:spcBef>
              <a:buFontTx/>
              <a:buNone/>
              <a:defRPr/>
            </a:pPr>
            <a:r>
              <a:rPr lang="en-GB" altLang="nb-NO" sz="3600" dirty="0"/>
              <a:t> </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F5AABA51-7A4B-42FB-94B1-182392530F20}"/>
                  </a:ext>
                </a:extLst>
              </p:cNvPr>
              <p:cNvSpPr txBox="1"/>
              <p:nvPr/>
            </p:nvSpPr>
            <p:spPr>
              <a:xfrm>
                <a:off x="1213201" y="2279246"/>
                <a:ext cx="6717598" cy="137287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𝐸</m:t>
                      </m:r>
                      <m:r>
                        <a:rPr lang="nb-NO" b="0" i="1" smtClean="0">
                          <a:latin typeface="Cambria Math" panose="02040503050406030204" pitchFamily="18" charset="0"/>
                        </a:rPr>
                        <m:t>=</m:t>
                      </m:r>
                      <m:f>
                        <m:fPr>
                          <m:ctrlPr>
                            <a:rPr lang="nb-NO" b="0" i="1" smtClean="0">
                              <a:latin typeface="Cambria Math" panose="02040503050406030204" pitchFamily="18" charset="0"/>
                            </a:rPr>
                          </m:ctrlPr>
                        </m:fPr>
                        <m:num>
                          <m:r>
                            <a:rPr lang="nb-NO" b="0" i="1" smtClean="0">
                              <a:latin typeface="Cambria Math" panose="02040503050406030204" pitchFamily="18" charset="0"/>
                            </a:rPr>
                            <m:t>1+</m:t>
                          </m:r>
                          <m:r>
                            <a:rPr lang="nb-NO" b="0" i="1" smtClean="0">
                              <a:latin typeface="Cambria Math" panose="02040503050406030204" pitchFamily="18" charset="0"/>
                            </a:rPr>
                            <m:t>𝑖</m:t>
                          </m:r>
                        </m:num>
                        <m:den>
                          <m:r>
                            <a:rPr lang="nb-NO" b="0" i="1" smtClean="0">
                              <a:latin typeface="Cambria Math" panose="02040503050406030204" pitchFamily="18" charset="0"/>
                            </a:rPr>
                            <m:t>1+</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𝑖</m:t>
                              </m:r>
                            </m:e>
                            <m:sup>
                              <m:r>
                                <a:rPr lang="nb-NO" b="0" i="1" smtClean="0">
                                  <a:latin typeface="Cambria Math" panose="02040503050406030204" pitchFamily="18" charset="0"/>
                                </a:rPr>
                                <m:t>∗</m:t>
                              </m:r>
                            </m:sup>
                          </m:sSup>
                        </m:den>
                      </m:f>
                      <m:sSup>
                        <m:sSupPr>
                          <m:ctrlPr>
                            <a:rPr lang="nb-NO" i="1" smtClean="0">
                              <a:latin typeface="Cambria Math" panose="02040503050406030204" pitchFamily="18" charset="0"/>
                            </a:rPr>
                          </m:ctrlPr>
                        </m:sSupPr>
                        <m:e>
                          <m:r>
                            <a:rPr lang="nb-NO" b="0" i="1" smtClean="0">
                              <a:latin typeface="Cambria Math" panose="02040503050406030204" pitchFamily="18" charset="0"/>
                            </a:rPr>
                            <m:t>𝐸</m:t>
                          </m:r>
                        </m:e>
                        <m:sup>
                          <m:r>
                            <a:rPr lang="nb-NO" b="0" i="1" smtClean="0">
                              <a:latin typeface="Cambria Math" panose="02040503050406030204" pitchFamily="18" charset="0"/>
                            </a:rPr>
                            <m:t>𝑒</m:t>
                          </m:r>
                        </m:sup>
                      </m:sSup>
                    </m:oMath>
                  </m:oMathPara>
                </a14:m>
                <a:endParaRPr lang="nb-NO" b="0" dirty="0"/>
              </a:p>
              <a:p>
                <a:endParaRPr lang="nb-NO" b="0" dirty="0"/>
              </a:p>
              <a:p>
                <a:endParaRPr lang="nb-NO" b="0" i="1" dirty="0">
                  <a:latin typeface="Cambria Math" panose="02040503050406030204" pitchFamily="18" charset="0"/>
                </a:endParaRPr>
              </a:p>
              <a:p>
                <a:endParaRPr lang="nb-NO" dirty="0"/>
              </a:p>
            </p:txBody>
          </p:sp>
        </mc:Choice>
        <mc:Fallback xmlns="">
          <p:sp>
            <p:nvSpPr>
              <p:cNvPr id="3" name="TextBox 2">
                <a:extLst>
                  <a:ext uri="{FF2B5EF4-FFF2-40B4-BE49-F238E27FC236}">
                    <a16:creationId xmlns:a16="http://schemas.microsoft.com/office/drawing/2014/main" id="{F5AABA51-7A4B-42FB-94B1-182392530F20}"/>
                  </a:ext>
                </a:extLst>
              </p:cNvPr>
              <p:cNvSpPr txBox="1">
                <a:spLocks noRot="1" noChangeAspect="1" noMove="1" noResize="1" noEditPoints="1" noAdjustHandles="1" noChangeArrowheads="1" noChangeShapeType="1" noTextEdit="1"/>
              </p:cNvSpPr>
              <p:nvPr/>
            </p:nvSpPr>
            <p:spPr>
              <a:xfrm>
                <a:off x="1213201" y="2279246"/>
                <a:ext cx="6717598" cy="1372876"/>
              </a:xfrm>
              <a:prstGeom prst="rect">
                <a:avLst/>
              </a:prstGeom>
              <a:blipFill>
                <a:blip r:embed="rId3"/>
                <a:stretch>
                  <a:fillRect/>
                </a:stretch>
              </a:blipFill>
            </p:spPr>
            <p:txBody>
              <a:bodyPr/>
              <a:lstStyle/>
              <a:p>
                <a:r>
                  <a:rPr lang="nb-NO">
                    <a:noFill/>
                  </a:rPr>
                  <a:t> </a:t>
                </a:r>
              </a:p>
            </p:txBody>
          </p:sp>
        </mc:Fallback>
      </mc:AlternateContent>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valutamarkedet</a:t>
            </a:r>
            <a:r>
              <a:rPr lang="en-US" altLang="en-US" sz="3200" dirty="0">
                <a:latin typeface="+mj-lt"/>
              </a:rPr>
              <a:t> (</a:t>
            </a:r>
            <a:r>
              <a:rPr lang="en-US" altLang="en-US" sz="3200" dirty="0" err="1">
                <a:latin typeface="+mj-lt"/>
              </a:rPr>
              <a:t>renteparitet</a:t>
            </a:r>
            <a:r>
              <a:rPr lang="en-US" altLang="en-US" sz="3200" dirty="0">
                <a:latin typeface="+mj-lt"/>
              </a:rPr>
              <a:t>)</a:t>
            </a:r>
          </a:p>
        </p:txBody>
      </p:sp>
      <mc:AlternateContent xmlns:mc="http://schemas.openxmlformats.org/markup-compatibility/2006">
        <mc:Choice xmlns:a14="http://schemas.microsoft.com/office/drawing/2010/main" Requires="a14">
          <p:sp>
            <p:nvSpPr>
              <p:cNvPr id="21" name="TextBox 20">
                <a:extLst>
                  <a:ext uri="{FF2B5EF4-FFF2-40B4-BE49-F238E27FC236}">
                    <a16:creationId xmlns:a16="http://schemas.microsoft.com/office/drawing/2014/main" id="{8D04E98A-7275-4521-801A-BDC933A716D1}"/>
                  </a:ext>
                </a:extLst>
              </p:cNvPr>
              <p:cNvSpPr txBox="1"/>
              <p:nvPr/>
            </p:nvSpPr>
            <p:spPr>
              <a:xfrm>
                <a:off x="1117123" y="4143686"/>
                <a:ext cx="6717598" cy="138499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𝑖</m:t>
                      </m:r>
                      <m:r>
                        <a:rPr lang="nb-NO" b="0" i="1" smtClean="0">
                          <a:latin typeface="Cambria Math" panose="02040503050406030204" pitchFamily="18" charset="0"/>
                        </a:rPr>
                        <m:t>&lt;</m:t>
                      </m:r>
                      <m:sSup>
                        <m:sSupPr>
                          <m:ctrlPr>
                            <a:rPr lang="nb-NO" i="1">
                              <a:latin typeface="Cambria Math" panose="02040503050406030204" pitchFamily="18" charset="0"/>
                            </a:rPr>
                          </m:ctrlPr>
                        </m:sSupPr>
                        <m:e>
                          <m:r>
                            <a:rPr lang="nb-NO" i="1">
                              <a:latin typeface="Cambria Math" panose="02040503050406030204" pitchFamily="18" charset="0"/>
                            </a:rPr>
                            <m:t>𝑖</m:t>
                          </m:r>
                        </m:e>
                        <m:sup>
                          <m:r>
                            <a:rPr lang="nb-NO" i="1">
                              <a:latin typeface="Cambria Math" panose="02040503050406030204" pitchFamily="18" charset="0"/>
                            </a:rPr>
                            <m:t>∗</m:t>
                          </m:r>
                        </m:sup>
                      </m:sSup>
                      <m:r>
                        <a:rPr lang="nb-NO" b="0" i="1" smtClean="0">
                          <a:latin typeface="Cambria Math" panose="02040503050406030204" pitchFamily="18" charset="0"/>
                        </a:rPr>
                        <m:t> </m:t>
                      </m:r>
                      <m:r>
                        <a:rPr lang="nb-NO" b="0" i="1" smtClean="0">
                          <a:latin typeface="Cambria Math" panose="02040503050406030204" pitchFamily="18" charset="0"/>
                        </a:rPr>
                        <m:t>𝑔𝑖𝑟</m:t>
                      </m:r>
                      <m:r>
                        <a:rPr lang="nb-NO" b="0" i="1" smtClean="0">
                          <a:latin typeface="Cambria Math" panose="02040503050406030204" pitchFamily="18" charset="0"/>
                        </a:rPr>
                        <m:t> </m:t>
                      </m:r>
                      <m:r>
                        <a:rPr lang="nb-NO" b="0" i="1" smtClean="0">
                          <a:latin typeface="Cambria Math" panose="02040503050406030204" pitchFamily="18" charset="0"/>
                        </a:rPr>
                        <m:t>𝐸</m:t>
                      </m:r>
                      <m:r>
                        <a:rPr lang="nb-NO" b="0" i="1" smtClean="0">
                          <a:latin typeface="Cambria Math" panose="02040503050406030204" pitchFamily="18" charset="0"/>
                        </a:rPr>
                        <m:t>&lt;</m:t>
                      </m:r>
                      <m:sSup>
                        <m:sSupPr>
                          <m:ctrlPr>
                            <a:rPr lang="nb-NO" i="1" smtClean="0">
                              <a:latin typeface="Cambria Math" panose="02040503050406030204" pitchFamily="18" charset="0"/>
                            </a:rPr>
                          </m:ctrlPr>
                        </m:sSupPr>
                        <m:e>
                          <m:r>
                            <a:rPr lang="nb-NO" b="0" i="1" smtClean="0">
                              <a:latin typeface="Cambria Math" panose="02040503050406030204" pitchFamily="18" charset="0"/>
                            </a:rPr>
                            <m:t>𝐸</m:t>
                          </m:r>
                        </m:e>
                        <m:sup>
                          <m:r>
                            <a:rPr lang="nb-NO" b="0" i="1" smtClean="0">
                              <a:latin typeface="Cambria Math" panose="02040503050406030204" pitchFamily="18" charset="0"/>
                            </a:rPr>
                            <m:t>𝑒</m:t>
                          </m:r>
                        </m:sup>
                      </m:sSup>
                    </m:oMath>
                  </m:oMathPara>
                </a14:m>
                <a:endParaRPr lang="nb-NO" b="0" dirty="0"/>
              </a:p>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𝑖</m:t>
                      </m:r>
                      <m:r>
                        <a:rPr lang="nb-NO" b="0" i="1" smtClean="0">
                          <a:latin typeface="Cambria Math" panose="02040503050406030204" pitchFamily="18" charset="0"/>
                        </a:rPr>
                        <m:t>&gt;</m:t>
                      </m:r>
                      <m:sSup>
                        <m:sSupPr>
                          <m:ctrlPr>
                            <a:rPr lang="nb-NO" i="1">
                              <a:latin typeface="Cambria Math" panose="02040503050406030204" pitchFamily="18" charset="0"/>
                            </a:rPr>
                          </m:ctrlPr>
                        </m:sSupPr>
                        <m:e>
                          <m:r>
                            <a:rPr lang="nb-NO" i="1">
                              <a:latin typeface="Cambria Math" panose="02040503050406030204" pitchFamily="18" charset="0"/>
                            </a:rPr>
                            <m:t>𝑖</m:t>
                          </m:r>
                        </m:e>
                        <m:sup>
                          <m:r>
                            <a:rPr lang="nb-NO" i="1">
                              <a:latin typeface="Cambria Math" panose="02040503050406030204" pitchFamily="18" charset="0"/>
                            </a:rPr>
                            <m:t>∗</m:t>
                          </m:r>
                        </m:sup>
                      </m:sSup>
                      <m:r>
                        <a:rPr lang="nb-NO" b="0" i="1" smtClean="0">
                          <a:latin typeface="Cambria Math" panose="02040503050406030204" pitchFamily="18" charset="0"/>
                        </a:rPr>
                        <m:t> </m:t>
                      </m:r>
                      <m:r>
                        <a:rPr lang="nb-NO" b="0" i="1" smtClean="0">
                          <a:latin typeface="Cambria Math" panose="02040503050406030204" pitchFamily="18" charset="0"/>
                        </a:rPr>
                        <m:t>𝑔𝑖𝑟</m:t>
                      </m:r>
                      <m:r>
                        <a:rPr lang="nb-NO" b="0" i="1" smtClean="0">
                          <a:latin typeface="Cambria Math" panose="02040503050406030204" pitchFamily="18" charset="0"/>
                        </a:rPr>
                        <m:t> </m:t>
                      </m:r>
                      <m:r>
                        <a:rPr lang="nb-NO" b="0" i="1" smtClean="0">
                          <a:latin typeface="Cambria Math" panose="02040503050406030204" pitchFamily="18" charset="0"/>
                        </a:rPr>
                        <m:t>𝐸</m:t>
                      </m:r>
                      <m:r>
                        <a:rPr lang="nb-NO" b="0" i="1" smtClean="0">
                          <a:latin typeface="Cambria Math" panose="02040503050406030204" pitchFamily="18" charset="0"/>
                        </a:rPr>
                        <m:t>&gt;</m:t>
                      </m:r>
                      <m:sSup>
                        <m:sSupPr>
                          <m:ctrlPr>
                            <a:rPr lang="nb-NO" i="1" smtClean="0">
                              <a:latin typeface="Cambria Math" panose="02040503050406030204" pitchFamily="18" charset="0"/>
                            </a:rPr>
                          </m:ctrlPr>
                        </m:sSupPr>
                        <m:e>
                          <m:r>
                            <a:rPr lang="nb-NO" b="0" i="1" smtClean="0">
                              <a:latin typeface="Cambria Math" panose="02040503050406030204" pitchFamily="18" charset="0"/>
                            </a:rPr>
                            <m:t>𝐸</m:t>
                          </m:r>
                        </m:e>
                        <m:sup>
                          <m:r>
                            <a:rPr lang="nb-NO" b="0" i="1" smtClean="0">
                              <a:latin typeface="Cambria Math" panose="02040503050406030204" pitchFamily="18" charset="0"/>
                            </a:rPr>
                            <m:t>𝑒</m:t>
                          </m:r>
                        </m:sup>
                      </m:sSup>
                    </m:oMath>
                  </m:oMathPara>
                </a14:m>
                <a:endParaRPr lang="nb-NO" b="0" dirty="0"/>
              </a:p>
              <a:p>
                <a:endParaRPr lang="nb-NO" b="0" dirty="0"/>
              </a:p>
              <a:p>
                <a:endParaRPr lang="nb-NO" b="0" i="1" dirty="0">
                  <a:latin typeface="Cambria Math" panose="02040503050406030204" pitchFamily="18" charset="0"/>
                </a:endParaRPr>
              </a:p>
              <a:p>
                <a:r>
                  <a:rPr lang="nb-NO" dirty="0"/>
                  <a:t> </a:t>
                </a:r>
              </a:p>
            </p:txBody>
          </p:sp>
        </mc:Choice>
        <mc:Fallback>
          <p:sp>
            <p:nvSpPr>
              <p:cNvPr id="21" name="TextBox 20">
                <a:extLst>
                  <a:ext uri="{FF2B5EF4-FFF2-40B4-BE49-F238E27FC236}">
                    <a16:creationId xmlns:a16="http://schemas.microsoft.com/office/drawing/2014/main" id="{8D04E98A-7275-4521-801A-BDC933A716D1}"/>
                  </a:ext>
                </a:extLst>
              </p:cNvPr>
              <p:cNvSpPr txBox="1">
                <a:spLocks noRot="1" noChangeAspect="1" noMove="1" noResize="1" noEditPoints="1" noAdjustHandles="1" noChangeArrowheads="1" noChangeShapeType="1" noTextEdit="1"/>
              </p:cNvSpPr>
              <p:nvPr/>
            </p:nvSpPr>
            <p:spPr>
              <a:xfrm>
                <a:off x="1117123" y="4143686"/>
                <a:ext cx="6717598" cy="1384995"/>
              </a:xfrm>
              <a:prstGeom prst="rect">
                <a:avLst/>
              </a:prstGeom>
              <a:blipFill>
                <a:blip r:embed="rId4"/>
                <a:stretch>
                  <a:fillRect t="-881"/>
                </a:stretch>
              </a:blipFill>
            </p:spPr>
            <p:txBody>
              <a:bodyPr/>
              <a:lstStyle/>
              <a:p>
                <a:r>
                  <a:rPr lang="nb-NO">
                    <a:noFill/>
                  </a:rPr>
                  <a:t> </a:t>
                </a:r>
              </a:p>
            </p:txBody>
          </p:sp>
        </mc:Fallback>
      </mc:AlternateContent>
    </p:spTree>
    <p:extLst>
      <p:ext uri="{BB962C8B-B14F-4D97-AF65-F5344CB8AC3E}">
        <p14:creationId xmlns:p14="http://schemas.microsoft.com/office/powerpoint/2010/main" val="1366044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valutamarkedet</a:t>
            </a:r>
            <a:r>
              <a:rPr lang="en-US" altLang="en-US" sz="3200" dirty="0">
                <a:latin typeface="+mj-lt"/>
              </a:rPr>
              <a:t> (</a:t>
            </a:r>
            <a:r>
              <a:rPr lang="en-US" altLang="en-US" sz="3200" dirty="0" err="1">
                <a:latin typeface="+mj-lt"/>
              </a:rPr>
              <a:t>renteparitet</a:t>
            </a:r>
            <a:r>
              <a:rPr lang="en-US" altLang="en-US" sz="3200" dirty="0">
                <a:latin typeface="+mj-lt"/>
              </a:rPr>
              <a:t>)</a:t>
            </a:r>
          </a:p>
        </p:txBody>
      </p:sp>
      <p:pic>
        <p:nvPicPr>
          <p:cNvPr id="4" name="Picture 3">
            <a:extLst>
              <a:ext uri="{FF2B5EF4-FFF2-40B4-BE49-F238E27FC236}">
                <a16:creationId xmlns:a16="http://schemas.microsoft.com/office/drawing/2014/main" id="{D9E0A33E-864A-4909-9701-94454ACA88AC}"/>
              </a:ext>
            </a:extLst>
          </p:cNvPr>
          <p:cNvPicPr>
            <a:picLocks noChangeAspect="1"/>
          </p:cNvPicPr>
          <p:nvPr/>
        </p:nvPicPr>
        <p:blipFill>
          <a:blip r:embed="rId3"/>
          <a:stretch>
            <a:fillRect/>
          </a:stretch>
        </p:blipFill>
        <p:spPr>
          <a:xfrm>
            <a:off x="0" y="1190625"/>
            <a:ext cx="8976780" cy="5667375"/>
          </a:xfrm>
          <a:prstGeom prst="rect">
            <a:avLst/>
          </a:prstGeom>
        </p:spPr>
      </p:pic>
    </p:spTree>
    <p:extLst>
      <p:ext uri="{BB962C8B-B14F-4D97-AF65-F5344CB8AC3E}">
        <p14:creationId xmlns:p14="http://schemas.microsoft.com/office/powerpoint/2010/main" val="2633195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3B5126A-DB4C-4E45-998F-EBEE08F53861}"/>
              </a:ext>
            </a:extLst>
          </p:cNvPr>
          <p:cNvSpPr txBox="1"/>
          <p:nvPr/>
        </p:nvSpPr>
        <p:spPr>
          <a:xfrm>
            <a:off x="931863" y="333375"/>
            <a:ext cx="8212137" cy="1096519"/>
          </a:xfrm>
          <a:prstGeom prst="rect">
            <a:avLst/>
          </a:prstGeom>
          <a:noFill/>
        </p:spPr>
        <p:txBody>
          <a:bodyPr wrap="square">
            <a:spAutoFit/>
          </a:bodyPr>
          <a:lstStyle/>
          <a:p>
            <a:pPr algn="ctr">
              <a:lnSpc>
                <a:spcPct val="107000"/>
              </a:lnSpc>
              <a:spcAft>
                <a:spcPts val="800"/>
              </a:spcAft>
              <a:defRPr/>
            </a:pPr>
            <a:r>
              <a:rPr lang="nb-NO" sz="2800" b="1" dirty="0">
                <a:latin typeface="+mn-lt"/>
                <a:ea typeface="Calibri" panose="020F0502020204030204" pitchFamily="34" charset="0"/>
                <a:cs typeface="Times New Roman" panose="02020603050405020304" pitchFamily="18" charset="0"/>
              </a:rPr>
              <a:t>Fremdriftsplan</a:t>
            </a:r>
          </a:p>
          <a:p>
            <a:pPr algn="just">
              <a:lnSpc>
                <a:spcPct val="107000"/>
              </a:lnSpc>
              <a:spcAft>
                <a:spcPts val="800"/>
              </a:spcAft>
              <a:defRPr/>
            </a:pPr>
            <a:endParaRPr lang="en-GB" sz="2800" dirty="0">
              <a:latin typeface="+mn-lt"/>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39C6EC14-D521-4629-A0C2-D07403CE2092}"/>
              </a:ext>
            </a:extLst>
          </p:cNvPr>
          <p:cNvPicPr>
            <a:picLocks noChangeAspect="1"/>
          </p:cNvPicPr>
          <p:nvPr/>
        </p:nvPicPr>
        <p:blipFill>
          <a:blip r:embed="rId3"/>
          <a:stretch>
            <a:fillRect/>
          </a:stretch>
        </p:blipFill>
        <p:spPr>
          <a:xfrm>
            <a:off x="0" y="2200274"/>
            <a:ext cx="9144000" cy="368617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t>
            </a:r>
            <a:r>
              <a:rPr lang="en-US" altLang="en-US" sz="3200" dirty="0" err="1">
                <a:latin typeface="+mj-lt"/>
              </a:rPr>
              <a:t>valutamarkedet</a:t>
            </a:r>
            <a:r>
              <a:rPr lang="en-US" altLang="en-US" sz="3200" dirty="0">
                <a:latin typeface="+mj-lt"/>
              </a:rPr>
              <a:t> (</a:t>
            </a:r>
            <a:r>
              <a:rPr lang="en-US" altLang="en-US" sz="3200" dirty="0" err="1">
                <a:latin typeface="+mj-lt"/>
              </a:rPr>
              <a:t>renteparitet</a:t>
            </a:r>
            <a:r>
              <a:rPr lang="en-US" altLang="en-US" sz="3200" dirty="0">
                <a:latin typeface="+mj-lt"/>
              </a:rPr>
              <a:t>)</a:t>
            </a:r>
          </a:p>
        </p:txBody>
      </p:sp>
      <p:pic>
        <p:nvPicPr>
          <p:cNvPr id="4" name="Picture 3">
            <a:extLst>
              <a:ext uri="{FF2B5EF4-FFF2-40B4-BE49-F238E27FC236}">
                <a16:creationId xmlns:a16="http://schemas.microsoft.com/office/drawing/2014/main" id="{0A7F7AC3-374C-4523-9AE5-406ADF455E33}"/>
              </a:ext>
            </a:extLst>
          </p:cNvPr>
          <p:cNvPicPr>
            <a:picLocks noChangeAspect="1"/>
          </p:cNvPicPr>
          <p:nvPr/>
        </p:nvPicPr>
        <p:blipFill>
          <a:blip r:embed="rId3"/>
          <a:stretch>
            <a:fillRect/>
          </a:stretch>
        </p:blipFill>
        <p:spPr>
          <a:xfrm>
            <a:off x="-85725" y="1219200"/>
            <a:ext cx="9020175" cy="5638800"/>
          </a:xfrm>
          <a:prstGeom prst="rect">
            <a:avLst/>
          </a:prstGeom>
        </p:spPr>
      </p:pic>
    </p:spTree>
    <p:extLst>
      <p:ext uri="{BB962C8B-B14F-4D97-AF65-F5344CB8AC3E}">
        <p14:creationId xmlns:p14="http://schemas.microsoft.com/office/powerpoint/2010/main" val="35169361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Oppbyggingen</a:t>
            </a:r>
            <a:r>
              <a:rPr lang="en-US" altLang="en-US" sz="3200" dirty="0">
                <a:latin typeface="+mj-lt"/>
              </a:rPr>
              <a:t> av </a:t>
            </a:r>
            <a:r>
              <a:rPr lang="en-US" altLang="en-US" sz="3200" dirty="0" err="1">
                <a:latin typeface="+mj-lt"/>
              </a:rPr>
              <a:t>modellen</a:t>
            </a:r>
            <a:endParaRPr lang="en-US" altLang="en-US" sz="3200" dirty="0">
              <a:latin typeface="+mj-lt"/>
            </a:endParaRPr>
          </a:p>
          <a:p>
            <a:pPr algn="ctr">
              <a:defRPr/>
            </a:pPr>
            <a:r>
              <a:rPr lang="en-US" altLang="en-US" sz="3200" dirty="0" err="1">
                <a:latin typeface="+mj-lt"/>
              </a:rPr>
              <a:t>Likevekt</a:t>
            </a:r>
            <a:r>
              <a:rPr lang="en-US" altLang="en-US" sz="3200" dirty="0">
                <a:latin typeface="+mj-lt"/>
              </a:rPr>
              <a:t> i alle 3 </a:t>
            </a:r>
            <a:r>
              <a:rPr lang="en-US" altLang="en-US" sz="3200" dirty="0" err="1">
                <a:latin typeface="+mj-lt"/>
              </a:rPr>
              <a:t>markeder</a:t>
            </a:r>
            <a:endParaRPr lang="en-US" altLang="en-US" sz="3200" dirty="0">
              <a:latin typeface="+mj-lt"/>
            </a:endParaRP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0C09B0E3-BBCE-4B51-A8EB-25D68890EB14}"/>
                  </a:ext>
                </a:extLst>
              </p:cNvPr>
              <p:cNvSpPr txBox="1"/>
              <p:nvPr/>
            </p:nvSpPr>
            <p:spPr>
              <a:xfrm>
                <a:off x="2495550" y="2687020"/>
                <a:ext cx="4762500"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𝑌</m:t>
                      </m:r>
                      <m:r>
                        <a:rPr lang="nb-NO" b="0" i="1" smtClean="0">
                          <a:latin typeface="Cambria Math" panose="02040503050406030204" pitchFamily="18" charset="0"/>
                        </a:rPr>
                        <m:t>=</m:t>
                      </m:r>
                      <m:r>
                        <a:rPr lang="nb-NO" b="0" i="1" smtClean="0">
                          <a:latin typeface="Cambria Math" panose="02040503050406030204" pitchFamily="18" charset="0"/>
                        </a:rPr>
                        <m:t>𝑚</m:t>
                      </m:r>
                      <m:r>
                        <a:rPr lang="nb-NO" b="0" i="1" smtClean="0">
                          <a:latin typeface="Cambria Math" panose="02040503050406030204" pitchFamily="18" charset="0"/>
                        </a:rPr>
                        <m:t>[</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𝑍</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𝐺</m:t>
                      </m:r>
                      <m:r>
                        <a:rPr lang="nb-NO" b="0" i="1" smtClean="0">
                          <a:latin typeface="Cambria Math" panose="02040503050406030204" pitchFamily="18" charset="0"/>
                        </a:rPr>
                        <m:t>−</m:t>
                      </m:r>
                      <m:r>
                        <a:rPr lang="nb-NO" b="0" i="1" smtClean="0">
                          <a:latin typeface="Cambria Math" panose="02040503050406030204" pitchFamily="18" charset="0"/>
                        </a:rPr>
                        <m:t>𝑐</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𝑇</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𝑒𝐸</m:t>
                      </m:r>
                      <m:r>
                        <a:rPr lang="nb-NO" b="0" i="1" smtClean="0">
                          <a:latin typeface="Cambria Math" panose="02040503050406030204" pitchFamily="18" charset="0"/>
                        </a:rPr>
                        <m:t>−</m:t>
                      </m:r>
                      <m:r>
                        <a:rPr lang="nb-NO" b="0" i="1" smtClean="0">
                          <a:latin typeface="Cambria Math" panose="02040503050406030204" pitchFamily="18" charset="0"/>
                        </a:rPr>
                        <m:t>𝑏𝑖</m:t>
                      </m:r>
                      <m:r>
                        <a:rPr lang="nb-NO" b="0" i="1" smtClean="0">
                          <a:latin typeface="Cambria Math" panose="02040503050406030204" pitchFamily="18" charset="0"/>
                        </a:rPr>
                        <m:t>]</m:t>
                      </m:r>
                    </m:oMath>
                  </m:oMathPara>
                </a14:m>
                <a:endParaRPr lang="nb-NO" dirty="0"/>
              </a:p>
            </p:txBody>
          </p:sp>
        </mc:Choice>
        <mc:Fallback>
          <p:sp>
            <p:nvSpPr>
              <p:cNvPr id="5" name="TextBox 4">
                <a:extLst>
                  <a:ext uri="{FF2B5EF4-FFF2-40B4-BE49-F238E27FC236}">
                    <a16:creationId xmlns:a16="http://schemas.microsoft.com/office/drawing/2014/main" id="{0C09B0E3-BBCE-4B51-A8EB-25D68890EB14}"/>
                  </a:ext>
                </a:extLst>
              </p:cNvPr>
              <p:cNvSpPr txBox="1">
                <a:spLocks noRot="1" noChangeAspect="1" noMove="1" noResize="1" noEditPoints="1" noAdjustHandles="1" noChangeArrowheads="1" noChangeShapeType="1" noTextEdit="1"/>
              </p:cNvSpPr>
              <p:nvPr/>
            </p:nvSpPr>
            <p:spPr>
              <a:xfrm>
                <a:off x="2495550" y="2687020"/>
                <a:ext cx="4762500" cy="369332"/>
              </a:xfrm>
              <a:prstGeom prst="rect">
                <a:avLst/>
              </a:prstGeom>
              <a:blipFill>
                <a:blip r:embed="rId3"/>
                <a:stretch>
                  <a:fillRect b="-16667"/>
                </a:stretch>
              </a:blipFill>
            </p:spPr>
            <p:txBody>
              <a:bodyPr/>
              <a:lstStyle/>
              <a:p>
                <a:r>
                  <a:rPr lang="nb-NO">
                    <a:noFill/>
                  </a:rPr>
                  <a:t> </a:t>
                </a:r>
              </a:p>
            </p:txBody>
          </p:sp>
        </mc:Fallback>
      </mc:AlternateContent>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C5D123FD-B257-4E27-8FA0-2AFB720F87B4}"/>
                  </a:ext>
                </a:extLst>
              </p:cNvPr>
              <p:cNvSpPr txBox="1"/>
              <p:nvPr/>
            </p:nvSpPr>
            <p:spPr>
              <a:xfrm>
                <a:off x="2590800" y="4046178"/>
                <a:ext cx="4572000" cy="94968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𝑖</m:t>
                      </m:r>
                      <m:r>
                        <a:rPr lang="nb-NO" b="0" i="1" smtClean="0">
                          <a:latin typeface="Cambria Math" panose="02040503050406030204" pitchFamily="18" charset="0"/>
                        </a:rPr>
                        <m:t>=</m:t>
                      </m:r>
                      <m:f>
                        <m:fPr>
                          <m:ctrlPr>
                            <a:rPr lang="nb-NO" i="1">
                              <a:latin typeface="Cambria Math" panose="02040503050406030204" pitchFamily="18" charset="0"/>
                            </a:rPr>
                          </m:ctrlPr>
                        </m:fPr>
                        <m:num>
                          <m:r>
                            <a:rPr lang="nb-NO" i="1">
                              <a:latin typeface="Cambria Math" panose="02040503050406030204" pitchFamily="18" charset="0"/>
                            </a:rPr>
                            <m:t>1</m:t>
                          </m:r>
                        </m:num>
                        <m:den>
                          <m:sSub>
                            <m:sSubPr>
                              <m:ctrlPr>
                                <a:rPr lang="nb-NO" i="1" smtClean="0">
                                  <a:latin typeface="Cambria Math" panose="02040503050406030204" pitchFamily="18" charset="0"/>
                                </a:rPr>
                              </m:ctrlPr>
                            </m:sSubPr>
                            <m:e>
                              <m:r>
                                <a:rPr lang="nb-NO" b="0" i="1" smtClean="0">
                                  <a:latin typeface="Cambria Math" panose="02040503050406030204" pitchFamily="18" charset="0"/>
                                </a:rPr>
                                <m:t>𝑙</m:t>
                              </m:r>
                            </m:e>
                            <m:sub>
                              <m:r>
                                <a:rPr lang="nb-NO" b="0" i="1" smtClean="0">
                                  <a:latin typeface="Cambria Math" panose="02040503050406030204" pitchFamily="18" charset="0"/>
                                </a:rPr>
                                <m:t>𝑖</m:t>
                              </m:r>
                            </m:sub>
                          </m:sSub>
                        </m:den>
                      </m:f>
                      <m:sSup>
                        <m:sSupPr>
                          <m:ctrlPr>
                            <a:rPr lang="nb-NO" i="1" smtClean="0">
                              <a:latin typeface="Cambria Math" panose="02040503050406030204" pitchFamily="18" charset="0"/>
                            </a:rPr>
                          </m:ctrlPr>
                        </m:sSupPr>
                        <m:e>
                          <m:r>
                            <a:rPr lang="nb-NO" b="0" i="1" smtClean="0">
                              <a:latin typeface="Cambria Math" panose="02040503050406030204" pitchFamily="18" charset="0"/>
                            </a:rPr>
                            <m:t>𝑀</m:t>
                          </m:r>
                        </m:e>
                        <m:sup>
                          <m:r>
                            <a:rPr lang="nb-NO" b="0" i="1" smtClean="0">
                              <a:latin typeface="Cambria Math" panose="02040503050406030204" pitchFamily="18" charset="0"/>
                            </a:rPr>
                            <m:t>0</m:t>
                          </m:r>
                        </m:sup>
                      </m:sSup>
                      <m:r>
                        <a:rPr lang="nb-NO" b="0" i="1" smtClean="0">
                          <a:latin typeface="Cambria Math" panose="02040503050406030204" pitchFamily="18" charset="0"/>
                        </a:rPr>
                        <m:t>+</m:t>
                      </m:r>
                      <m:f>
                        <m:fPr>
                          <m:ctrlPr>
                            <a:rPr lang="nb-NO" i="1">
                              <a:latin typeface="Cambria Math" panose="02040503050406030204" pitchFamily="18" charset="0"/>
                            </a:rPr>
                          </m:ctrlPr>
                        </m:fPr>
                        <m:num>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b="0" i="1" smtClean="0">
                                  <a:latin typeface="Cambria Math" panose="02040503050406030204" pitchFamily="18" charset="0"/>
                                </a:rPr>
                                <m:t>𝑦</m:t>
                              </m:r>
                            </m:sub>
                          </m:sSub>
                        </m:num>
                        <m:den>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𝑖</m:t>
                              </m:r>
                            </m:sub>
                          </m:sSub>
                        </m:den>
                      </m:f>
                      <m:r>
                        <a:rPr lang="nb-NO" b="0" i="1" smtClean="0">
                          <a:latin typeface="Cambria Math" panose="02040503050406030204" pitchFamily="18" charset="0"/>
                        </a:rPr>
                        <m:t>𝑌</m:t>
                      </m:r>
                      <m:r>
                        <a:rPr lang="nb-NO" b="0" i="1" smtClean="0">
                          <a:latin typeface="Cambria Math" panose="02040503050406030204" pitchFamily="18" charset="0"/>
                        </a:rPr>
                        <m:t>−</m:t>
                      </m:r>
                      <m:f>
                        <m:fPr>
                          <m:ctrlPr>
                            <a:rPr lang="nb-NO" i="1">
                              <a:latin typeface="Cambria Math" panose="02040503050406030204" pitchFamily="18" charset="0"/>
                            </a:rPr>
                          </m:ctrlPr>
                        </m:fPr>
                        <m:num>
                          <m:r>
                            <a:rPr lang="nb-NO" i="1">
                              <a:latin typeface="Cambria Math" panose="02040503050406030204" pitchFamily="18" charset="0"/>
                            </a:rPr>
                            <m:t>1</m:t>
                          </m:r>
                        </m:num>
                        <m:den>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𝑖</m:t>
                              </m:r>
                            </m:sub>
                          </m:sSub>
                        </m:den>
                      </m:f>
                      <m:r>
                        <a:rPr lang="nb-NO" b="0" i="1" smtClean="0">
                          <a:latin typeface="Cambria Math" panose="02040503050406030204" pitchFamily="18" charset="0"/>
                        </a:rPr>
                        <m:t>𝑀</m:t>
                      </m:r>
                    </m:oMath>
                  </m:oMathPara>
                </a14:m>
                <a:endParaRPr lang="nb-NO" dirty="0"/>
              </a:p>
              <a:p>
                <a:endParaRPr lang="nb-NO" dirty="0"/>
              </a:p>
            </p:txBody>
          </p:sp>
        </mc:Choice>
        <mc:Fallback>
          <p:sp>
            <p:nvSpPr>
              <p:cNvPr id="7" name="TextBox 6">
                <a:extLst>
                  <a:ext uri="{FF2B5EF4-FFF2-40B4-BE49-F238E27FC236}">
                    <a16:creationId xmlns:a16="http://schemas.microsoft.com/office/drawing/2014/main" id="{C5D123FD-B257-4E27-8FA0-2AFB720F87B4}"/>
                  </a:ext>
                </a:extLst>
              </p:cNvPr>
              <p:cNvSpPr txBox="1">
                <a:spLocks noRot="1" noChangeAspect="1" noMove="1" noResize="1" noEditPoints="1" noAdjustHandles="1" noChangeArrowheads="1" noChangeShapeType="1" noTextEdit="1"/>
              </p:cNvSpPr>
              <p:nvPr/>
            </p:nvSpPr>
            <p:spPr>
              <a:xfrm>
                <a:off x="2590800" y="4046178"/>
                <a:ext cx="4572000" cy="949684"/>
              </a:xfrm>
              <a:prstGeom prst="rect">
                <a:avLst/>
              </a:prstGeom>
              <a:blipFill>
                <a:blip r:embed="rId4"/>
                <a:stretch>
                  <a:fillRect/>
                </a:stretch>
              </a:blipFill>
            </p:spPr>
            <p:txBody>
              <a:bodyPr/>
              <a:lstStyle/>
              <a:p>
                <a:r>
                  <a:rPr lang="nb-NO">
                    <a:noFill/>
                  </a:rPr>
                  <a:t> </a:t>
                </a:r>
              </a:p>
            </p:txBody>
          </p:sp>
        </mc:Fallback>
      </mc:AlternateContent>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B6709376-E335-42DE-9D6B-B91C81EF88D0}"/>
                  </a:ext>
                </a:extLst>
              </p:cNvPr>
              <p:cNvSpPr txBox="1"/>
              <p:nvPr/>
            </p:nvSpPr>
            <p:spPr>
              <a:xfrm>
                <a:off x="2533650" y="5911152"/>
                <a:ext cx="4572000" cy="61734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𝐸</m:t>
                      </m:r>
                      <m:r>
                        <a:rPr lang="nb-NO" b="0" i="1" smtClean="0">
                          <a:latin typeface="Cambria Math" panose="02040503050406030204" pitchFamily="18" charset="0"/>
                        </a:rPr>
                        <m:t>=</m:t>
                      </m:r>
                      <m:f>
                        <m:fPr>
                          <m:ctrlPr>
                            <a:rPr lang="nb-NO" b="0" i="1" smtClean="0">
                              <a:latin typeface="Cambria Math" panose="02040503050406030204" pitchFamily="18" charset="0"/>
                            </a:rPr>
                          </m:ctrlPr>
                        </m:fPr>
                        <m:num>
                          <m:r>
                            <a:rPr lang="nb-NO" b="0" i="1" smtClean="0">
                              <a:latin typeface="Cambria Math" panose="02040503050406030204" pitchFamily="18" charset="0"/>
                            </a:rPr>
                            <m:t>1+</m:t>
                          </m:r>
                          <m:r>
                            <a:rPr lang="nb-NO" b="0" i="1" smtClean="0">
                              <a:latin typeface="Cambria Math" panose="02040503050406030204" pitchFamily="18" charset="0"/>
                            </a:rPr>
                            <m:t>𝑖</m:t>
                          </m:r>
                        </m:num>
                        <m:den>
                          <m:r>
                            <a:rPr lang="nb-NO" b="0" i="1" smtClean="0">
                              <a:latin typeface="Cambria Math" panose="02040503050406030204" pitchFamily="18" charset="0"/>
                            </a:rPr>
                            <m:t>1+</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𝑖</m:t>
                              </m:r>
                            </m:e>
                            <m:sup>
                              <m:r>
                                <a:rPr lang="nb-NO" b="0" i="1" smtClean="0">
                                  <a:latin typeface="Cambria Math" panose="02040503050406030204" pitchFamily="18" charset="0"/>
                                </a:rPr>
                                <m:t>∗</m:t>
                              </m:r>
                            </m:sup>
                          </m:sSup>
                        </m:den>
                      </m:f>
                      <m:sSup>
                        <m:sSupPr>
                          <m:ctrlPr>
                            <a:rPr lang="nb-NO" i="1" smtClean="0">
                              <a:latin typeface="Cambria Math" panose="02040503050406030204" pitchFamily="18" charset="0"/>
                            </a:rPr>
                          </m:ctrlPr>
                        </m:sSupPr>
                        <m:e>
                          <m:r>
                            <a:rPr lang="nb-NO" b="0" i="1" smtClean="0">
                              <a:latin typeface="Cambria Math" panose="02040503050406030204" pitchFamily="18" charset="0"/>
                            </a:rPr>
                            <m:t>𝐸</m:t>
                          </m:r>
                        </m:e>
                        <m:sup>
                          <m:r>
                            <a:rPr lang="nb-NO" b="0" i="1" smtClean="0">
                              <a:latin typeface="Cambria Math" panose="02040503050406030204" pitchFamily="18" charset="0"/>
                            </a:rPr>
                            <m:t>𝑒</m:t>
                          </m:r>
                        </m:sup>
                      </m:sSup>
                    </m:oMath>
                  </m:oMathPara>
                </a14:m>
                <a:endParaRPr lang="nb-NO" b="0" dirty="0"/>
              </a:p>
            </p:txBody>
          </p:sp>
        </mc:Choice>
        <mc:Fallback>
          <p:sp>
            <p:nvSpPr>
              <p:cNvPr id="10" name="TextBox 9">
                <a:extLst>
                  <a:ext uri="{FF2B5EF4-FFF2-40B4-BE49-F238E27FC236}">
                    <a16:creationId xmlns:a16="http://schemas.microsoft.com/office/drawing/2014/main" id="{B6709376-E335-42DE-9D6B-B91C81EF88D0}"/>
                  </a:ext>
                </a:extLst>
              </p:cNvPr>
              <p:cNvSpPr txBox="1">
                <a:spLocks noRot="1" noChangeAspect="1" noMove="1" noResize="1" noEditPoints="1" noAdjustHandles="1" noChangeArrowheads="1" noChangeShapeType="1" noTextEdit="1"/>
              </p:cNvSpPr>
              <p:nvPr/>
            </p:nvSpPr>
            <p:spPr>
              <a:xfrm>
                <a:off x="2533650" y="5911152"/>
                <a:ext cx="4572000" cy="617348"/>
              </a:xfrm>
              <a:prstGeom prst="rect">
                <a:avLst/>
              </a:prstGeom>
              <a:blipFill>
                <a:blip r:embed="rId5"/>
                <a:stretch>
                  <a:fillRect/>
                </a:stretch>
              </a:blipFill>
            </p:spPr>
            <p:txBody>
              <a:bodyPr/>
              <a:lstStyle/>
              <a:p>
                <a:r>
                  <a:rPr lang="nb-NO">
                    <a:noFill/>
                  </a:rPr>
                  <a:t> </a:t>
                </a:r>
              </a:p>
            </p:txBody>
          </p:sp>
        </mc:Fallback>
      </mc:AlternateContent>
      <p:sp>
        <p:nvSpPr>
          <p:cNvPr id="11" name="TextBox 2">
            <a:extLst>
              <a:ext uri="{FF2B5EF4-FFF2-40B4-BE49-F238E27FC236}">
                <a16:creationId xmlns:a16="http://schemas.microsoft.com/office/drawing/2014/main" id="{C0F03F40-C0E3-4A38-B45F-39545CE7E3EC}"/>
              </a:ext>
            </a:extLst>
          </p:cNvPr>
          <p:cNvSpPr txBox="1">
            <a:spLocks noChangeArrowheads="1"/>
          </p:cNvSpPr>
          <p:nvPr/>
        </p:nvSpPr>
        <p:spPr bwMode="auto">
          <a:xfrm>
            <a:off x="809625" y="1341438"/>
            <a:ext cx="8134350" cy="4093428"/>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Likevekt realøkonomien:</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Likevekt pengemarkedet:</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Likevekt valutamarkedet:</a:t>
            </a:r>
            <a:endParaRPr lang="en-GB" altLang="nb-NO" sz="3600" dirty="0"/>
          </a:p>
        </p:txBody>
      </p:sp>
    </p:spTree>
    <p:extLst>
      <p:ext uri="{BB962C8B-B14F-4D97-AF65-F5344CB8AC3E}">
        <p14:creationId xmlns:p14="http://schemas.microsoft.com/office/powerpoint/2010/main" val="24595438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0C09B0E3-BBCE-4B51-A8EB-25D68890EB14}"/>
                  </a:ext>
                </a:extLst>
              </p:cNvPr>
              <p:cNvSpPr txBox="1"/>
              <p:nvPr/>
            </p:nvSpPr>
            <p:spPr>
              <a:xfrm>
                <a:off x="1208405" y="4382470"/>
                <a:ext cx="5963919" cy="58214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𝐼𝑆</m:t>
                      </m:r>
                      <m:r>
                        <a:rPr lang="nb-NO" b="0" i="1" smtClean="0">
                          <a:latin typeface="Cambria Math" panose="02040503050406030204" pitchFamily="18" charset="0"/>
                        </a:rPr>
                        <m:t>: </m:t>
                      </m:r>
                      <m:r>
                        <a:rPr lang="nb-NO" b="0" i="1" smtClean="0">
                          <a:latin typeface="Cambria Math" panose="02040503050406030204" pitchFamily="18" charset="0"/>
                        </a:rPr>
                        <m:t>𝑌</m:t>
                      </m:r>
                      <m:r>
                        <a:rPr lang="nb-NO" b="0" i="1" smtClean="0">
                          <a:latin typeface="Cambria Math" panose="02040503050406030204" pitchFamily="18" charset="0"/>
                        </a:rPr>
                        <m:t>=</m:t>
                      </m:r>
                      <m:r>
                        <a:rPr lang="nb-NO" b="0" i="1" smtClean="0">
                          <a:latin typeface="Cambria Math" panose="02040503050406030204" pitchFamily="18" charset="0"/>
                        </a:rPr>
                        <m:t>𝑚</m:t>
                      </m:r>
                      <m:r>
                        <a:rPr lang="nb-NO" b="0" i="1" smtClean="0">
                          <a:latin typeface="Cambria Math" panose="02040503050406030204" pitchFamily="18" charset="0"/>
                        </a:rPr>
                        <m:t>[</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𝑍</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𝐺</m:t>
                      </m:r>
                      <m:r>
                        <a:rPr lang="nb-NO" b="0" i="1" smtClean="0">
                          <a:latin typeface="Cambria Math" panose="02040503050406030204" pitchFamily="18" charset="0"/>
                        </a:rPr>
                        <m:t>−</m:t>
                      </m:r>
                      <m:r>
                        <a:rPr lang="nb-NO" b="0" i="1" smtClean="0">
                          <a:latin typeface="Cambria Math" panose="02040503050406030204" pitchFamily="18" charset="0"/>
                        </a:rPr>
                        <m:t>𝑐</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𝑇</m:t>
                          </m:r>
                        </m:e>
                        <m:sup>
                          <m:r>
                            <a:rPr lang="nb-NO" b="0" i="1" smtClean="0">
                              <a:latin typeface="Cambria Math" panose="02040503050406030204" pitchFamily="18" charset="0"/>
                            </a:rPr>
                            <m:t>0</m:t>
                          </m:r>
                        </m:sup>
                      </m:sSup>
                      <m:r>
                        <a:rPr lang="nb-NO" b="0" i="1" smtClean="0">
                          <a:latin typeface="Cambria Math" panose="02040503050406030204" pitchFamily="18" charset="0"/>
                        </a:rPr>
                        <m:t>−</m:t>
                      </m:r>
                      <m:f>
                        <m:fPr>
                          <m:ctrlPr>
                            <a:rPr lang="nb-NO" i="1">
                              <a:latin typeface="Cambria Math" panose="02040503050406030204" pitchFamily="18" charset="0"/>
                            </a:rPr>
                          </m:ctrlPr>
                        </m:fPr>
                        <m:num>
                          <m:r>
                            <a:rPr lang="nb-NO" b="0" i="1" smtClean="0">
                              <a:latin typeface="Cambria Math" panose="02040503050406030204" pitchFamily="18" charset="0"/>
                            </a:rPr>
                            <m:t>𝑒</m:t>
                          </m:r>
                        </m:num>
                        <m:den>
                          <m:r>
                            <a:rPr lang="nb-NO" i="1">
                              <a:latin typeface="Cambria Math" panose="02040503050406030204" pitchFamily="18" charset="0"/>
                            </a:rPr>
                            <m:t>1+</m:t>
                          </m:r>
                          <m:sSup>
                            <m:sSupPr>
                              <m:ctrlPr>
                                <a:rPr lang="nb-NO" i="1">
                                  <a:latin typeface="Cambria Math" panose="02040503050406030204" pitchFamily="18" charset="0"/>
                                </a:rPr>
                              </m:ctrlPr>
                            </m:sSupPr>
                            <m:e>
                              <m:r>
                                <a:rPr lang="nb-NO" i="1">
                                  <a:latin typeface="Cambria Math" panose="02040503050406030204" pitchFamily="18" charset="0"/>
                                </a:rPr>
                                <m:t>𝑖</m:t>
                              </m:r>
                            </m:e>
                            <m:sup>
                              <m:r>
                                <a:rPr lang="nb-NO" i="1">
                                  <a:latin typeface="Cambria Math" panose="02040503050406030204" pitchFamily="18" charset="0"/>
                                </a:rPr>
                                <m:t>∗</m:t>
                              </m:r>
                            </m:sup>
                          </m:sSup>
                        </m:den>
                      </m:f>
                      <m:sSup>
                        <m:sSupPr>
                          <m:ctrlPr>
                            <a:rPr lang="nb-NO" i="1">
                              <a:latin typeface="Cambria Math" panose="02040503050406030204" pitchFamily="18" charset="0"/>
                            </a:rPr>
                          </m:ctrlPr>
                        </m:sSupPr>
                        <m:e>
                          <m:r>
                            <a:rPr lang="nb-NO" i="1">
                              <a:latin typeface="Cambria Math" panose="02040503050406030204" pitchFamily="18" charset="0"/>
                            </a:rPr>
                            <m:t>𝐸</m:t>
                          </m:r>
                        </m:e>
                        <m:sup>
                          <m:r>
                            <a:rPr lang="nb-NO" i="1">
                              <a:latin typeface="Cambria Math" panose="02040503050406030204" pitchFamily="18" charset="0"/>
                            </a:rPr>
                            <m:t>𝑒</m:t>
                          </m:r>
                        </m:sup>
                      </m:sSup>
                      <m:r>
                        <a:rPr lang="nb-NO" b="0" i="1" smtClean="0">
                          <a:latin typeface="Cambria Math" panose="02040503050406030204" pitchFamily="18" charset="0"/>
                        </a:rPr>
                        <m:t>−</m:t>
                      </m:r>
                      <m:d>
                        <m:dPr>
                          <m:ctrlPr>
                            <a:rPr lang="nb-NO" b="0" i="1" smtClean="0">
                              <a:latin typeface="Cambria Math" panose="02040503050406030204" pitchFamily="18" charset="0"/>
                            </a:rPr>
                          </m:ctrlPr>
                        </m:dPr>
                        <m:e>
                          <m:f>
                            <m:fPr>
                              <m:ctrlPr>
                                <a:rPr lang="nb-NO" i="1">
                                  <a:latin typeface="Cambria Math" panose="02040503050406030204" pitchFamily="18" charset="0"/>
                                </a:rPr>
                              </m:ctrlPr>
                            </m:fPr>
                            <m:num>
                              <m:r>
                                <a:rPr lang="nb-NO" i="1">
                                  <a:latin typeface="Cambria Math" panose="02040503050406030204" pitchFamily="18" charset="0"/>
                                </a:rPr>
                                <m:t>𝑒</m:t>
                              </m:r>
                            </m:num>
                            <m:den>
                              <m:r>
                                <a:rPr lang="nb-NO" i="1">
                                  <a:latin typeface="Cambria Math" panose="02040503050406030204" pitchFamily="18" charset="0"/>
                                </a:rPr>
                                <m:t>1+</m:t>
                              </m:r>
                              <m:sSup>
                                <m:sSupPr>
                                  <m:ctrlPr>
                                    <a:rPr lang="nb-NO" i="1">
                                      <a:latin typeface="Cambria Math" panose="02040503050406030204" pitchFamily="18" charset="0"/>
                                    </a:rPr>
                                  </m:ctrlPr>
                                </m:sSupPr>
                                <m:e>
                                  <m:r>
                                    <a:rPr lang="nb-NO" i="1">
                                      <a:latin typeface="Cambria Math" panose="02040503050406030204" pitchFamily="18" charset="0"/>
                                    </a:rPr>
                                    <m:t>𝑖</m:t>
                                  </m:r>
                                </m:e>
                                <m:sup>
                                  <m:r>
                                    <a:rPr lang="nb-NO" i="1">
                                      <a:latin typeface="Cambria Math" panose="02040503050406030204" pitchFamily="18" charset="0"/>
                                    </a:rPr>
                                    <m:t>∗</m:t>
                                  </m:r>
                                </m:sup>
                              </m:sSup>
                            </m:den>
                          </m:f>
                          <m:sSup>
                            <m:sSupPr>
                              <m:ctrlPr>
                                <a:rPr lang="nb-NO" i="1">
                                  <a:latin typeface="Cambria Math" panose="02040503050406030204" pitchFamily="18" charset="0"/>
                                </a:rPr>
                              </m:ctrlPr>
                            </m:sSupPr>
                            <m:e>
                              <m:r>
                                <a:rPr lang="nb-NO" i="1">
                                  <a:latin typeface="Cambria Math" panose="02040503050406030204" pitchFamily="18" charset="0"/>
                                </a:rPr>
                                <m:t>𝐸</m:t>
                              </m:r>
                            </m:e>
                            <m:sup>
                              <m:r>
                                <a:rPr lang="nb-NO" i="1">
                                  <a:latin typeface="Cambria Math" panose="02040503050406030204" pitchFamily="18" charset="0"/>
                                </a:rPr>
                                <m:t>𝑒</m:t>
                              </m:r>
                            </m:sup>
                          </m:sSup>
                          <m:r>
                            <a:rPr lang="nb-NO" b="0" i="1" smtClean="0">
                              <a:latin typeface="Cambria Math" panose="02040503050406030204" pitchFamily="18" charset="0"/>
                            </a:rPr>
                            <m:t>+</m:t>
                          </m:r>
                          <m:r>
                            <a:rPr lang="nb-NO" b="0" i="1" smtClean="0">
                              <a:latin typeface="Cambria Math" panose="02040503050406030204" pitchFamily="18" charset="0"/>
                            </a:rPr>
                            <m:t>𝑏</m:t>
                          </m:r>
                        </m:e>
                      </m:d>
                      <m:r>
                        <a:rPr lang="nb-NO" b="0" i="1" smtClean="0">
                          <a:latin typeface="Cambria Math" panose="02040503050406030204" pitchFamily="18" charset="0"/>
                        </a:rPr>
                        <m:t>∗</m:t>
                      </m:r>
                      <m:r>
                        <a:rPr lang="nb-NO" b="0" i="1" smtClean="0">
                          <a:latin typeface="Cambria Math" panose="02040503050406030204" pitchFamily="18" charset="0"/>
                        </a:rPr>
                        <m:t>𝑖</m:t>
                      </m:r>
                      <m:r>
                        <a:rPr lang="nb-NO" b="0" i="1" smtClean="0">
                          <a:latin typeface="Cambria Math" panose="02040503050406030204" pitchFamily="18" charset="0"/>
                        </a:rPr>
                        <m:t>]</m:t>
                      </m:r>
                    </m:oMath>
                  </m:oMathPara>
                </a14:m>
                <a:endParaRPr lang="nb-NO" dirty="0"/>
              </a:p>
            </p:txBody>
          </p:sp>
        </mc:Choice>
        <mc:Fallback>
          <p:sp>
            <p:nvSpPr>
              <p:cNvPr id="5" name="TextBox 4">
                <a:extLst>
                  <a:ext uri="{FF2B5EF4-FFF2-40B4-BE49-F238E27FC236}">
                    <a16:creationId xmlns:a16="http://schemas.microsoft.com/office/drawing/2014/main" id="{0C09B0E3-BBCE-4B51-A8EB-25D68890EB14}"/>
                  </a:ext>
                </a:extLst>
              </p:cNvPr>
              <p:cNvSpPr txBox="1">
                <a:spLocks noRot="1" noChangeAspect="1" noMove="1" noResize="1" noEditPoints="1" noAdjustHandles="1" noChangeArrowheads="1" noChangeShapeType="1" noTextEdit="1"/>
              </p:cNvSpPr>
              <p:nvPr/>
            </p:nvSpPr>
            <p:spPr>
              <a:xfrm>
                <a:off x="1208405" y="4382470"/>
                <a:ext cx="5963919" cy="582147"/>
              </a:xfrm>
              <a:prstGeom prst="rect">
                <a:avLst/>
              </a:prstGeom>
              <a:blipFill>
                <a:blip r:embed="rId3"/>
                <a:stretch>
                  <a:fillRect/>
                </a:stretch>
              </a:blipFill>
            </p:spPr>
            <p:txBody>
              <a:bodyPr/>
              <a:lstStyle/>
              <a:p>
                <a:r>
                  <a:rPr lang="nb-NO">
                    <a:noFill/>
                  </a:rPr>
                  <a:t> </a:t>
                </a:r>
              </a:p>
            </p:txBody>
          </p:sp>
        </mc:Fallback>
      </mc:AlternateContent>
      <p:sp>
        <p:nvSpPr>
          <p:cNvPr id="11" name="TextBox 2">
            <a:extLst>
              <a:ext uri="{FF2B5EF4-FFF2-40B4-BE49-F238E27FC236}">
                <a16:creationId xmlns:a16="http://schemas.microsoft.com/office/drawing/2014/main" id="{C0F03F40-C0E3-4A38-B45F-39545CE7E3EC}"/>
              </a:ext>
            </a:extLst>
          </p:cNvPr>
          <p:cNvSpPr txBox="1">
            <a:spLocks noChangeArrowheads="1"/>
          </p:cNvSpPr>
          <p:nvPr/>
        </p:nvSpPr>
        <p:spPr bwMode="auto">
          <a:xfrm>
            <a:off x="1104900" y="1255909"/>
            <a:ext cx="7934325" cy="7417415"/>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Med flytende valutakurs vil vi etablere en modell som bestemmer BNP, renta og kronekursen (se forrige slide)</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Her vil en endring i et marked spille inn på </a:t>
            </a:r>
            <a:r>
              <a:rPr lang="nb-NO" altLang="nb-NO" sz="2000" dirty="0" err="1">
                <a:latin typeface="+mn-lt"/>
              </a:rPr>
              <a:t>likevektsverdiene</a:t>
            </a:r>
            <a:r>
              <a:rPr lang="nb-NO" altLang="nb-NO" sz="2000" dirty="0">
                <a:latin typeface="+mn-lt"/>
              </a:rPr>
              <a:t> i de andre markedene</a:t>
            </a: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Ved å regne på de 3 ligningene vil en finne IS ligningen:</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Det er kombinasjoner og BNP og rente i realøkonomien når vi tar hensyn til renteparitetsteorien (gir IS ligningen i en åpen økonomi)</a:t>
            </a: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IS (Investment </a:t>
            </a:r>
            <a:r>
              <a:rPr lang="nb-NO" altLang="nb-NO" sz="2000" dirty="0" err="1">
                <a:latin typeface="+mn-lt"/>
              </a:rPr>
              <a:t>Savings</a:t>
            </a:r>
            <a:r>
              <a:rPr lang="nb-NO" altLang="nb-NO" sz="2000" dirty="0">
                <a:latin typeface="+mn-lt"/>
              </a:rPr>
              <a:t>) viser alle nivåer av rente og BNP som er slik at total investeringer = sparing</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    </a:t>
            </a:r>
          </a:p>
        </p:txBody>
      </p:sp>
    </p:spTree>
    <p:extLst>
      <p:ext uri="{BB962C8B-B14F-4D97-AF65-F5344CB8AC3E}">
        <p14:creationId xmlns:p14="http://schemas.microsoft.com/office/powerpoint/2010/main" val="31586487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p:txBody>
      </p:sp>
      <mc:AlternateContent xmlns:mc="http://schemas.openxmlformats.org/markup-compatibility/2006">
        <mc:Choice xmlns:a14="http://schemas.microsoft.com/office/drawing/2010/main" Requires="a14">
          <p:sp>
            <p:nvSpPr>
              <p:cNvPr id="11" name="TextBox 2">
                <a:extLst>
                  <a:ext uri="{FF2B5EF4-FFF2-40B4-BE49-F238E27FC236}">
                    <a16:creationId xmlns:a16="http://schemas.microsoft.com/office/drawing/2014/main" id="{C0F03F40-C0E3-4A38-B45F-39545CE7E3EC}"/>
                  </a:ext>
                </a:extLst>
              </p:cNvPr>
              <p:cNvSpPr txBox="1">
                <a:spLocks noChangeArrowheads="1"/>
              </p:cNvSpPr>
              <p:nvPr/>
            </p:nvSpPr>
            <p:spPr bwMode="auto">
              <a:xfrm>
                <a:off x="1009650" y="1403467"/>
                <a:ext cx="8134350" cy="2883033"/>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Helningen på IS kurven er gitt ved: </a:t>
                </a:r>
              </a:p>
              <a:p>
                <a:pPr>
                  <a:spcBef>
                    <a:spcPct val="0"/>
                  </a:spcBef>
                  <a:buFontTx/>
                  <a:buNone/>
                  <a:defRPr/>
                </a:pPr>
                <a:endParaRPr lang="nb-NO" altLang="nb-NO" sz="2000" dirty="0">
                  <a:latin typeface="+mn-lt"/>
                </a:endParaRPr>
              </a:p>
              <a:p>
                <a:pPr>
                  <a:spcBef>
                    <a:spcPct val="0"/>
                  </a:spcBef>
                  <a:buFontTx/>
                  <a:buNone/>
                  <a:defRPr/>
                </a:pPr>
                <a14:m>
                  <m:oMathPara xmlns:m="http://schemas.openxmlformats.org/officeDocument/2006/math">
                    <m:oMathParaPr>
                      <m:jc m:val="centerGroup"/>
                    </m:oMathParaPr>
                    <m:oMath xmlns:m="http://schemas.openxmlformats.org/officeDocument/2006/math">
                      <m:f>
                        <m:fPr>
                          <m:ctrlPr>
                            <a:rPr lang="nb-NO" sz="1600" b="0" i="1" smtClean="0">
                              <a:latin typeface="Cambria Math" panose="02040503050406030204" pitchFamily="18" charset="0"/>
                            </a:rPr>
                          </m:ctrlPr>
                        </m:fPr>
                        <m:num>
                          <m:r>
                            <a:rPr lang="nb-NO" sz="1600" b="0" i="1" smtClean="0">
                              <a:latin typeface="Cambria Math" panose="02040503050406030204" pitchFamily="18" charset="0"/>
                              <a:ea typeface="Cambria Math" panose="02040503050406030204" pitchFamily="18" charset="0"/>
                            </a:rPr>
                            <m:t>∆</m:t>
                          </m:r>
                          <m:r>
                            <a:rPr lang="nb-NO" sz="1600" b="0" i="1" smtClean="0">
                              <a:latin typeface="Cambria Math" panose="02040503050406030204" pitchFamily="18" charset="0"/>
                              <a:ea typeface="Cambria Math" panose="02040503050406030204" pitchFamily="18" charset="0"/>
                            </a:rPr>
                            <m:t>𝑖</m:t>
                          </m:r>
                        </m:num>
                        <m:den>
                          <m:r>
                            <a:rPr lang="nb-NO" sz="1600" i="1">
                              <a:latin typeface="Cambria Math" panose="02040503050406030204" pitchFamily="18" charset="0"/>
                              <a:ea typeface="Cambria Math" panose="02040503050406030204" pitchFamily="18" charset="0"/>
                            </a:rPr>
                            <m:t>∆</m:t>
                          </m:r>
                          <m:r>
                            <a:rPr lang="nb-NO" sz="1600" b="0" i="1" smtClean="0">
                              <a:latin typeface="Cambria Math" panose="02040503050406030204" pitchFamily="18" charset="0"/>
                              <a:ea typeface="Cambria Math" panose="02040503050406030204" pitchFamily="18" charset="0"/>
                            </a:rPr>
                            <m:t>𝑌</m:t>
                          </m:r>
                        </m:den>
                      </m:f>
                      <m:r>
                        <a:rPr lang="nb-NO" sz="1600" b="0" i="1" smtClean="0">
                          <a:latin typeface="Cambria Math" panose="02040503050406030204" pitchFamily="18" charset="0"/>
                        </a:rPr>
                        <m:t>=</m:t>
                      </m:r>
                      <m:f>
                        <m:fPr>
                          <m:ctrlPr>
                            <a:rPr lang="nb-NO" sz="1600" i="1">
                              <a:latin typeface="Cambria Math" panose="02040503050406030204" pitchFamily="18" charset="0"/>
                            </a:rPr>
                          </m:ctrlPr>
                        </m:fPr>
                        <m:num>
                          <m:r>
                            <a:rPr lang="nb-NO" sz="1600" b="0" i="1" smtClean="0">
                              <a:latin typeface="Cambria Math" panose="02040503050406030204" pitchFamily="18" charset="0"/>
                            </a:rPr>
                            <m:t>1</m:t>
                          </m:r>
                        </m:num>
                        <m:den>
                          <m:r>
                            <a:rPr lang="nb-NO" sz="1600" b="0" i="1" smtClean="0">
                              <a:latin typeface="Cambria Math" panose="02040503050406030204" pitchFamily="18" charset="0"/>
                            </a:rPr>
                            <m:t>𝑚</m:t>
                          </m:r>
                          <m:d>
                            <m:dPr>
                              <m:ctrlPr>
                                <a:rPr lang="nb-NO" sz="1600" i="1">
                                  <a:latin typeface="Cambria Math" panose="02040503050406030204" pitchFamily="18" charset="0"/>
                                </a:rPr>
                              </m:ctrlPr>
                            </m:dPr>
                            <m:e>
                              <m:f>
                                <m:fPr>
                                  <m:ctrlPr>
                                    <a:rPr lang="nb-NO" sz="1600" i="1">
                                      <a:latin typeface="Cambria Math" panose="02040503050406030204" pitchFamily="18" charset="0"/>
                                    </a:rPr>
                                  </m:ctrlPr>
                                </m:fPr>
                                <m:num>
                                  <m:r>
                                    <a:rPr lang="nb-NO" sz="1600" i="1">
                                      <a:latin typeface="Cambria Math" panose="02040503050406030204" pitchFamily="18" charset="0"/>
                                    </a:rPr>
                                    <m:t>𝑒</m:t>
                                  </m:r>
                                </m:num>
                                <m:den>
                                  <m:r>
                                    <a:rPr lang="nb-NO" sz="1600" i="1">
                                      <a:latin typeface="Cambria Math" panose="02040503050406030204" pitchFamily="18" charset="0"/>
                                    </a:rPr>
                                    <m:t>1+</m:t>
                                  </m:r>
                                  <m:sSup>
                                    <m:sSupPr>
                                      <m:ctrlPr>
                                        <a:rPr lang="nb-NO" sz="1600" i="1">
                                          <a:latin typeface="Cambria Math" panose="02040503050406030204" pitchFamily="18" charset="0"/>
                                        </a:rPr>
                                      </m:ctrlPr>
                                    </m:sSupPr>
                                    <m:e>
                                      <m:r>
                                        <a:rPr lang="nb-NO" sz="1600" i="1">
                                          <a:latin typeface="Cambria Math" panose="02040503050406030204" pitchFamily="18" charset="0"/>
                                        </a:rPr>
                                        <m:t>𝑖</m:t>
                                      </m:r>
                                    </m:e>
                                    <m:sup>
                                      <m:r>
                                        <a:rPr lang="nb-NO" sz="1600" i="1">
                                          <a:latin typeface="Cambria Math" panose="02040503050406030204" pitchFamily="18" charset="0"/>
                                        </a:rPr>
                                        <m:t>∗</m:t>
                                      </m:r>
                                    </m:sup>
                                  </m:sSup>
                                </m:den>
                              </m:f>
                              <m:sSup>
                                <m:sSupPr>
                                  <m:ctrlPr>
                                    <a:rPr lang="nb-NO" sz="1600" i="1">
                                      <a:latin typeface="Cambria Math" panose="02040503050406030204" pitchFamily="18" charset="0"/>
                                    </a:rPr>
                                  </m:ctrlPr>
                                </m:sSupPr>
                                <m:e>
                                  <m:r>
                                    <a:rPr lang="nb-NO" sz="1600" i="1">
                                      <a:latin typeface="Cambria Math" panose="02040503050406030204" pitchFamily="18" charset="0"/>
                                    </a:rPr>
                                    <m:t>𝐸</m:t>
                                  </m:r>
                                </m:e>
                                <m:sup>
                                  <m:r>
                                    <a:rPr lang="nb-NO" sz="1600" i="1">
                                      <a:latin typeface="Cambria Math" panose="02040503050406030204" pitchFamily="18" charset="0"/>
                                    </a:rPr>
                                    <m:t>𝑒</m:t>
                                  </m:r>
                                </m:sup>
                              </m:sSup>
                              <m:r>
                                <a:rPr lang="nb-NO" sz="1600" i="1">
                                  <a:latin typeface="Cambria Math" panose="02040503050406030204" pitchFamily="18" charset="0"/>
                                </a:rPr>
                                <m:t>+</m:t>
                              </m:r>
                              <m:r>
                                <a:rPr lang="nb-NO" sz="1600" i="1">
                                  <a:latin typeface="Cambria Math" panose="02040503050406030204" pitchFamily="18" charset="0"/>
                                </a:rPr>
                                <m:t>𝑏</m:t>
                              </m:r>
                            </m:e>
                          </m:d>
                        </m:den>
                      </m:f>
                    </m:oMath>
                  </m:oMathPara>
                </a14:m>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Jo større multiplikatoren er, jo mer rentefølsomme de private investeringene er, jo mer utslag kronekursen påvirker handelsbalansen, jo slakkere er IS kurven</a:t>
                </a:r>
              </a:p>
            </p:txBody>
          </p:sp>
        </mc:Choice>
        <mc:Fallback>
          <p:sp>
            <p:nvSpPr>
              <p:cNvPr id="11" name="TextBox 2">
                <a:extLst>
                  <a:ext uri="{FF2B5EF4-FFF2-40B4-BE49-F238E27FC236}">
                    <a16:creationId xmlns:a16="http://schemas.microsoft.com/office/drawing/2014/main" id="{C0F03F40-C0E3-4A38-B45F-39545CE7E3EC}"/>
                  </a:ext>
                </a:extLst>
              </p:cNvPr>
              <p:cNvSpPr txBox="1">
                <a:spLocks noRot="1" noChangeAspect="1" noMove="1" noResize="1" noEditPoints="1" noAdjustHandles="1" noChangeArrowheads="1" noChangeShapeType="1" noTextEdit="1"/>
              </p:cNvSpPr>
              <p:nvPr/>
            </p:nvSpPr>
            <p:spPr bwMode="auto">
              <a:xfrm>
                <a:off x="1009650" y="1403467"/>
                <a:ext cx="8134350" cy="2883033"/>
              </a:xfrm>
              <a:prstGeom prst="rect">
                <a:avLst/>
              </a:prstGeom>
              <a:blipFill>
                <a:blip r:embed="rId3"/>
                <a:stretch>
                  <a:fillRect l="-825" t="-1057" r="-675" b="-2748"/>
                </a:stretch>
              </a:blipFill>
              <a:ln>
                <a:noFill/>
              </a:ln>
            </p:spPr>
            <p:txBody>
              <a:bodyPr/>
              <a:lstStyle/>
              <a:p>
                <a:r>
                  <a:rPr lang="nb-NO">
                    <a:noFill/>
                  </a:rPr>
                  <a:t> </a:t>
                </a:r>
              </a:p>
            </p:txBody>
          </p:sp>
        </mc:Fallback>
      </mc:AlternateContent>
    </p:spTree>
    <p:extLst>
      <p:ext uri="{BB962C8B-B14F-4D97-AF65-F5344CB8AC3E}">
        <p14:creationId xmlns:p14="http://schemas.microsoft.com/office/powerpoint/2010/main" val="2845765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p:txBody>
      </p:sp>
      <p:sp>
        <p:nvSpPr>
          <p:cNvPr id="11" name="TextBox 2">
            <a:extLst>
              <a:ext uri="{FF2B5EF4-FFF2-40B4-BE49-F238E27FC236}">
                <a16:creationId xmlns:a16="http://schemas.microsoft.com/office/drawing/2014/main" id="{C0F03F40-C0E3-4A38-B45F-39545CE7E3EC}"/>
              </a:ext>
            </a:extLst>
          </p:cNvPr>
          <p:cNvSpPr txBox="1">
            <a:spLocks noChangeArrowheads="1"/>
          </p:cNvSpPr>
          <p:nvPr/>
        </p:nvSpPr>
        <p:spPr bwMode="auto">
          <a:xfrm>
            <a:off x="1009650" y="1403467"/>
            <a:ext cx="8134350" cy="4401205"/>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IS-LM modell for en åpen økonomi med flytende valutakurs:</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Endogene variable: Y, i, E</a:t>
            </a:r>
          </a:p>
          <a:p>
            <a:pPr>
              <a:spcBef>
                <a:spcPct val="0"/>
              </a:spcBef>
              <a:buFontTx/>
              <a:buNone/>
              <a:defRPr/>
            </a:pPr>
            <a:r>
              <a:rPr lang="nb-NO" altLang="nb-NO" sz="2000" dirty="0">
                <a:latin typeface="+mn-lt"/>
              </a:rPr>
              <a:t>Eksogene variable: i</a:t>
            </a:r>
            <a:r>
              <a:rPr lang="nb-NO" altLang="nb-NO" sz="2000" baseline="30000" dirty="0">
                <a:latin typeface="+mn-lt"/>
              </a:rPr>
              <a:t>*</a:t>
            </a:r>
            <a:r>
              <a:rPr lang="nb-NO" altLang="nb-NO" sz="2000" dirty="0">
                <a:latin typeface="+mn-lt"/>
              </a:rPr>
              <a:t>, </a:t>
            </a:r>
            <a:r>
              <a:rPr lang="nb-NO" altLang="nb-NO" sz="2000" dirty="0" err="1">
                <a:latin typeface="+mn-lt"/>
              </a:rPr>
              <a:t>E</a:t>
            </a:r>
            <a:r>
              <a:rPr lang="nb-NO" altLang="nb-NO" sz="2000" baseline="30000" dirty="0" err="1">
                <a:latin typeface="+mn-lt"/>
              </a:rPr>
              <a:t>e</a:t>
            </a:r>
            <a:r>
              <a:rPr lang="nb-NO" altLang="nb-NO" sz="2000" dirty="0">
                <a:latin typeface="+mn-lt"/>
              </a:rPr>
              <a:t>, M, G, T</a:t>
            </a:r>
            <a:r>
              <a:rPr lang="nb-NO" altLang="nb-NO" sz="2000" baseline="30000" dirty="0">
                <a:latin typeface="+mn-lt"/>
              </a:rPr>
              <a:t>0</a:t>
            </a:r>
          </a:p>
          <a:p>
            <a:pPr>
              <a:spcBef>
                <a:spcPct val="0"/>
              </a:spcBef>
              <a:buFontTx/>
              <a:buNone/>
              <a:defRPr/>
            </a:pPr>
            <a:r>
              <a:rPr lang="nb-NO" altLang="nb-NO" sz="2000" dirty="0">
                <a:latin typeface="+mn-lt"/>
              </a:rPr>
              <a:t>Offentlige virkemidler: T, t, G og M</a:t>
            </a: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4A868351-C29A-4B50-8B7B-AAB184BE34FB}"/>
                  </a:ext>
                </a:extLst>
              </p:cNvPr>
              <p:cNvSpPr txBox="1"/>
              <p:nvPr/>
            </p:nvSpPr>
            <p:spPr>
              <a:xfrm>
                <a:off x="1590040" y="2174070"/>
                <a:ext cx="5963919" cy="58214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𝐼𝑆</m:t>
                      </m:r>
                      <m:r>
                        <a:rPr lang="nb-NO" b="0" i="1" smtClean="0">
                          <a:latin typeface="Cambria Math" panose="02040503050406030204" pitchFamily="18" charset="0"/>
                        </a:rPr>
                        <m:t>: </m:t>
                      </m:r>
                      <m:r>
                        <a:rPr lang="nb-NO" b="0" i="1" smtClean="0">
                          <a:latin typeface="Cambria Math" panose="02040503050406030204" pitchFamily="18" charset="0"/>
                        </a:rPr>
                        <m:t>𝑌</m:t>
                      </m:r>
                      <m:r>
                        <a:rPr lang="nb-NO" b="0" i="1" smtClean="0">
                          <a:latin typeface="Cambria Math" panose="02040503050406030204" pitchFamily="18" charset="0"/>
                        </a:rPr>
                        <m:t>=</m:t>
                      </m:r>
                      <m:r>
                        <a:rPr lang="nb-NO" b="0" i="1" smtClean="0">
                          <a:latin typeface="Cambria Math" panose="02040503050406030204" pitchFamily="18" charset="0"/>
                        </a:rPr>
                        <m:t>𝑚</m:t>
                      </m:r>
                      <m:r>
                        <a:rPr lang="nb-NO" b="0" i="1" smtClean="0">
                          <a:latin typeface="Cambria Math" panose="02040503050406030204" pitchFamily="18" charset="0"/>
                        </a:rPr>
                        <m:t>[</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𝑍</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𝐺</m:t>
                      </m:r>
                      <m:r>
                        <a:rPr lang="nb-NO" b="0" i="1" smtClean="0">
                          <a:latin typeface="Cambria Math" panose="02040503050406030204" pitchFamily="18" charset="0"/>
                        </a:rPr>
                        <m:t>−</m:t>
                      </m:r>
                      <m:r>
                        <a:rPr lang="nb-NO" b="0" i="1" smtClean="0">
                          <a:latin typeface="Cambria Math" panose="02040503050406030204" pitchFamily="18" charset="0"/>
                        </a:rPr>
                        <m:t>𝑐</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𝑇</m:t>
                          </m:r>
                        </m:e>
                        <m:sup>
                          <m:r>
                            <a:rPr lang="nb-NO" b="0" i="1" smtClean="0">
                              <a:latin typeface="Cambria Math" panose="02040503050406030204" pitchFamily="18" charset="0"/>
                            </a:rPr>
                            <m:t>0</m:t>
                          </m:r>
                        </m:sup>
                      </m:sSup>
                      <m:r>
                        <a:rPr lang="nb-NO" b="0" i="1" smtClean="0">
                          <a:latin typeface="Cambria Math" panose="02040503050406030204" pitchFamily="18" charset="0"/>
                        </a:rPr>
                        <m:t>−</m:t>
                      </m:r>
                      <m:f>
                        <m:fPr>
                          <m:ctrlPr>
                            <a:rPr lang="nb-NO" i="1">
                              <a:latin typeface="Cambria Math" panose="02040503050406030204" pitchFamily="18" charset="0"/>
                            </a:rPr>
                          </m:ctrlPr>
                        </m:fPr>
                        <m:num>
                          <m:r>
                            <a:rPr lang="nb-NO" b="0" i="1" smtClean="0">
                              <a:latin typeface="Cambria Math" panose="02040503050406030204" pitchFamily="18" charset="0"/>
                            </a:rPr>
                            <m:t>𝑒</m:t>
                          </m:r>
                        </m:num>
                        <m:den>
                          <m:r>
                            <a:rPr lang="nb-NO" i="1">
                              <a:latin typeface="Cambria Math" panose="02040503050406030204" pitchFamily="18" charset="0"/>
                            </a:rPr>
                            <m:t>1+</m:t>
                          </m:r>
                          <m:sSup>
                            <m:sSupPr>
                              <m:ctrlPr>
                                <a:rPr lang="nb-NO" i="1">
                                  <a:latin typeface="Cambria Math" panose="02040503050406030204" pitchFamily="18" charset="0"/>
                                </a:rPr>
                              </m:ctrlPr>
                            </m:sSupPr>
                            <m:e>
                              <m:r>
                                <a:rPr lang="nb-NO" i="1">
                                  <a:latin typeface="Cambria Math" panose="02040503050406030204" pitchFamily="18" charset="0"/>
                                </a:rPr>
                                <m:t>𝑖</m:t>
                              </m:r>
                            </m:e>
                            <m:sup>
                              <m:r>
                                <a:rPr lang="nb-NO" i="1">
                                  <a:latin typeface="Cambria Math" panose="02040503050406030204" pitchFamily="18" charset="0"/>
                                </a:rPr>
                                <m:t>∗</m:t>
                              </m:r>
                            </m:sup>
                          </m:sSup>
                        </m:den>
                      </m:f>
                      <m:sSup>
                        <m:sSupPr>
                          <m:ctrlPr>
                            <a:rPr lang="nb-NO" i="1">
                              <a:latin typeface="Cambria Math" panose="02040503050406030204" pitchFamily="18" charset="0"/>
                            </a:rPr>
                          </m:ctrlPr>
                        </m:sSupPr>
                        <m:e>
                          <m:r>
                            <a:rPr lang="nb-NO" i="1">
                              <a:latin typeface="Cambria Math" panose="02040503050406030204" pitchFamily="18" charset="0"/>
                            </a:rPr>
                            <m:t>𝐸</m:t>
                          </m:r>
                        </m:e>
                        <m:sup>
                          <m:r>
                            <a:rPr lang="nb-NO" i="1">
                              <a:latin typeface="Cambria Math" panose="02040503050406030204" pitchFamily="18" charset="0"/>
                            </a:rPr>
                            <m:t>𝑒</m:t>
                          </m:r>
                        </m:sup>
                      </m:sSup>
                      <m:r>
                        <a:rPr lang="nb-NO" b="0" i="1" smtClean="0">
                          <a:latin typeface="Cambria Math" panose="02040503050406030204" pitchFamily="18" charset="0"/>
                        </a:rPr>
                        <m:t>−</m:t>
                      </m:r>
                      <m:d>
                        <m:dPr>
                          <m:ctrlPr>
                            <a:rPr lang="nb-NO" b="0" i="1" smtClean="0">
                              <a:latin typeface="Cambria Math" panose="02040503050406030204" pitchFamily="18" charset="0"/>
                            </a:rPr>
                          </m:ctrlPr>
                        </m:dPr>
                        <m:e>
                          <m:f>
                            <m:fPr>
                              <m:ctrlPr>
                                <a:rPr lang="nb-NO" i="1">
                                  <a:latin typeface="Cambria Math" panose="02040503050406030204" pitchFamily="18" charset="0"/>
                                </a:rPr>
                              </m:ctrlPr>
                            </m:fPr>
                            <m:num>
                              <m:r>
                                <a:rPr lang="nb-NO" i="1">
                                  <a:latin typeface="Cambria Math" panose="02040503050406030204" pitchFamily="18" charset="0"/>
                                </a:rPr>
                                <m:t>𝑒</m:t>
                              </m:r>
                            </m:num>
                            <m:den>
                              <m:r>
                                <a:rPr lang="nb-NO" i="1">
                                  <a:latin typeface="Cambria Math" panose="02040503050406030204" pitchFamily="18" charset="0"/>
                                </a:rPr>
                                <m:t>1+</m:t>
                              </m:r>
                              <m:sSup>
                                <m:sSupPr>
                                  <m:ctrlPr>
                                    <a:rPr lang="nb-NO" i="1">
                                      <a:latin typeface="Cambria Math" panose="02040503050406030204" pitchFamily="18" charset="0"/>
                                    </a:rPr>
                                  </m:ctrlPr>
                                </m:sSupPr>
                                <m:e>
                                  <m:r>
                                    <a:rPr lang="nb-NO" i="1">
                                      <a:latin typeface="Cambria Math" panose="02040503050406030204" pitchFamily="18" charset="0"/>
                                    </a:rPr>
                                    <m:t>𝑖</m:t>
                                  </m:r>
                                </m:e>
                                <m:sup>
                                  <m:r>
                                    <a:rPr lang="nb-NO" i="1">
                                      <a:latin typeface="Cambria Math" panose="02040503050406030204" pitchFamily="18" charset="0"/>
                                    </a:rPr>
                                    <m:t>∗</m:t>
                                  </m:r>
                                </m:sup>
                              </m:sSup>
                            </m:den>
                          </m:f>
                          <m:sSup>
                            <m:sSupPr>
                              <m:ctrlPr>
                                <a:rPr lang="nb-NO" i="1">
                                  <a:latin typeface="Cambria Math" panose="02040503050406030204" pitchFamily="18" charset="0"/>
                                </a:rPr>
                              </m:ctrlPr>
                            </m:sSupPr>
                            <m:e>
                              <m:r>
                                <a:rPr lang="nb-NO" i="1">
                                  <a:latin typeface="Cambria Math" panose="02040503050406030204" pitchFamily="18" charset="0"/>
                                </a:rPr>
                                <m:t>𝐸</m:t>
                              </m:r>
                            </m:e>
                            <m:sup>
                              <m:r>
                                <a:rPr lang="nb-NO" i="1">
                                  <a:latin typeface="Cambria Math" panose="02040503050406030204" pitchFamily="18" charset="0"/>
                                </a:rPr>
                                <m:t>𝑒</m:t>
                              </m:r>
                            </m:sup>
                          </m:sSup>
                          <m:r>
                            <a:rPr lang="nb-NO" b="0" i="1" smtClean="0">
                              <a:latin typeface="Cambria Math" panose="02040503050406030204" pitchFamily="18" charset="0"/>
                            </a:rPr>
                            <m:t>+</m:t>
                          </m:r>
                          <m:r>
                            <a:rPr lang="nb-NO" b="0" i="1" smtClean="0">
                              <a:latin typeface="Cambria Math" panose="02040503050406030204" pitchFamily="18" charset="0"/>
                            </a:rPr>
                            <m:t>𝑏</m:t>
                          </m:r>
                        </m:e>
                      </m:d>
                      <m:r>
                        <a:rPr lang="nb-NO" b="0" i="1" smtClean="0">
                          <a:latin typeface="Cambria Math" panose="02040503050406030204" pitchFamily="18" charset="0"/>
                        </a:rPr>
                        <m:t>∗</m:t>
                      </m:r>
                      <m:r>
                        <a:rPr lang="nb-NO" b="0" i="1" smtClean="0">
                          <a:latin typeface="Cambria Math" panose="02040503050406030204" pitchFamily="18" charset="0"/>
                        </a:rPr>
                        <m:t>𝑖</m:t>
                      </m:r>
                      <m:r>
                        <a:rPr lang="nb-NO" b="0" i="1" smtClean="0">
                          <a:latin typeface="Cambria Math" panose="02040503050406030204" pitchFamily="18" charset="0"/>
                        </a:rPr>
                        <m:t>]</m:t>
                      </m:r>
                    </m:oMath>
                  </m:oMathPara>
                </a14:m>
                <a:endParaRPr lang="nb-NO" dirty="0"/>
              </a:p>
            </p:txBody>
          </p:sp>
        </mc:Choice>
        <mc:Fallback>
          <p:sp>
            <p:nvSpPr>
              <p:cNvPr id="4" name="TextBox 3">
                <a:extLst>
                  <a:ext uri="{FF2B5EF4-FFF2-40B4-BE49-F238E27FC236}">
                    <a16:creationId xmlns:a16="http://schemas.microsoft.com/office/drawing/2014/main" id="{4A868351-C29A-4B50-8B7B-AAB184BE34FB}"/>
                  </a:ext>
                </a:extLst>
              </p:cNvPr>
              <p:cNvSpPr txBox="1">
                <a:spLocks noRot="1" noChangeAspect="1" noMove="1" noResize="1" noEditPoints="1" noAdjustHandles="1" noChangeArrowheads="1" noChangeShapeType="1" noTextEdit="1"/>
              </p:cNvSpPr>
              <p:nvPr/>
            </p:nvSpPr>
            <p:spPr>
              <a:xfrm>
                <a:off x="1590040" y="2174070"/>
                <a:ext cx="5963919" cy="582147"/>
              </a:xfrm>
              <a:prstGeom prst="rect">
                <a:avLst/>
              </a:prstGeom>
              <a:blipFill>
                <a:blip r:embed="rId3"/>
                <a:stretch>
                  <a:fillRect/>
                </a:stretch>
              </a:blipFill>
            </p:spPr>
            <p:txBody>
              <a:bodyPr/>
              <a:lstStyle/>
              <a:p>
                <a:r>
                  <a:rPr lang="nb-NO">
                    <a:noFill/>
                  </a:rPr>
                  <a:t> </a:t>
                </a:r>
              </a:p>
            </p:txBody>
          </p:sp>
        </mc:Fallback>
      </mc:AlternateContent>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6A286BF7-DFFC-4595-A700-4B6EABBCCFB5}"/>
                  </a:ext>
                </a:extLst>
              </p:cNvPr>
              <p:cNvSpPr txBox="1"/>
              <p:nvPr/>
            </p:nvSpPr>
            <p:spPr>
              <a:xfrm>
                <a:off x="3479516" y="2997529"/>
                <a:ext cx="3194617" cy="1282915"/>
              </a:xfrm>
              <a:prstGeom prst="rect">
                <a:avLst/>
              </a:prstGeom>
              <a:noFill/>
            </p:spPr>
            <p:txBody>
              <a:bodyPr wrap="square" lIns="0" tIns="0" rIns="0" bIns="0" rtlCol="0">
                <a:spAutoFit/>
              </a:bodyPr>
              <a:lstStyle/>
              <a:p>
                <a:r>
                  <a:rPr lang="nb-NO" b="0" dirty="0"/>
                  <a:t>LM: </a:t>
                </a:r>
                <a14:m>
                  <m:oMath xmlns:m="http://schemas.openxmlformats.org/officeDocument/2006/math">
                    <m:r>
                      <a:rPr lang="nb-NO" b="0" i="1" smtClean="0">
                        <a:latin typeface="Cambria Math" panose="02040503050406030204" pitchFamily="18" charset="0"/>
                      </a:rPr>
                      <m:t>𝑖</m:t>
                    </m:r>
                    <m:r>
                      <a:rPr lang="nb-NO" b="0" i="1" smtClean="0">
                        <a:latin typeface="Cambria Math" panose="02040503050406030204" pitchFamily="18" charset="0"/>
                      </a:rPr>
                      <m:t>=</m:t>
                    </m:r>
                    <m:f>
                      <m:fPr>
                        <m:ctrlPr>
                          <a:rPr lang="nb-NO" i="1">
                            <a:latin typeface="Cambria Math" panose="02040503050406030204" pitchFamily="18" charset="0"/>
                          </a:rPr>
                        </m:ctrlPr>
                      </m:fPr>
                      <m:num>
                        <m:r>
                          <a:rPr lang="nb-NO" i="1">
                            <a:latin typeface="Cambria Math" panose="02040503050406030204" pitchFamily="18" charset="0"/>
                          </a:rPr>
                          <m:t>1</m:t>
                        </m:r>
                      </m:num>
                      <m:den>
                        <m:sSub>
                          <m:sSubPr>
                            <m:ctrlPr>
                              <a:rPr lang="nb-NO" i="1" smtClean="0">
                                <a:latin typeface="Cambria Math" panose="02040503050406030204" pitchFamily="18" charset="0"/>
                              </a:rPr>
                            </m:ctrlPr>
                          </m:sSubPr>
                          <m:e>
                            <m:r>
                              <a:rPr lang="nb-NO" b="0" i="1" smtClean="0">
                                <a:latin typeface="Cambria Math" panose="02040503050406030204" pitchFamily="18" charset="0"/>
                              </a:rPr>
                              <m:t>𝑙</m:t>
                            </m:r>
                          </m:e>
                          <m:sub>
                            <m:r>
                              <a:rPr lang="nb-NO" b="0" i="1" smtClean="0">
                                <a:latin typeface="Cambria Math" panose="02040503050406030204" pitchFamily="18" charset="0"/>
                              </a:rPr>
                              <m:t>𝑖</m:t>
                            </m:r>
                          </m:sub>
                        </m:sSub>
                      </m:den>
                    </m:f>
                    <m:sSup>
                      <m:sSupPr>
                        <m:ctrlPr>
                          <a:rPr lang="nb-NO" i="1" smtClean="0">
                            <a:latin typeface="Cambria Math" panose="02040503050406030204" pitchFamily="18" charset="0"/>
                          </a:rPr>
                        </m:ctrlPr>
                      </m:sSupPr>
                      <m:e>
                        <m:r>
                          <a:rPr lang="nb-NO" b="0" i="1" smtClean="0">
                            <a:latin typeface="Cambria Math" panose="02040503050406030204" pitchFamily="18" charset="0"/>
                          </a:rPr>
                          <m:t>𝑀</m:t>
                        </m:r>
                      </m:e>
                      <m:sup>
                        <m:r>
                          <a:rPr lang="nb-NO" b="0" i="1" smtClean="0">
                            <a:latin typeface="Cambria Math" panose="02040503050406030204" pitchFamily="18" charset="0"/>
                          </a:rPr>
                          <m:t>0</m:t>
                        </m:r>
                      </m:sup>
                    </m:sSup>
                    <m:r>
                      <a:rPr lang="nb-NO" b="0" i="1" smtClean="0">
                        <a:latin typeface="Cambria Math" panose="02040503050406030204" pitchFamily="18" charset="0"/>
                      </a:rPr>
                      <m:t>+</m:t>
                    </m:r>
                    <m:f>
                      <m:fPr>
                        <m:ctrlPr>
                          <a:rPr lang="nb-NO" i="1">
                            <a:latin typeface="Cambria Math" panose="02040503050406030204" pitchFamily="18" charset="0"/>
                          </a:rPr>
                        </m:ctrlPr>
                      </m:fPr>
                      <m:num>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b="0" i="1" smtClean="0">
                                <a:latin typeface="Cambria Math" panose="02040503050406030204" pitchFamily="18" charset="0"/>
                              </a:rPr>
                              <m:t>𝑦</m:t>
                            </m:r>
                          </m:sub>
                        </m:sSub>
                      </m:num>
                      <m:den>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𝑖</m:t>
                            </m:r>
                          </m:sub>
                        </m:sSub>
                      </m:den>
                    </m:f>
                    <m:r>
                      <a:rPr lang="nb-NO" b="0" i="1" smtClean="0">
                        <a:latin typeface="Cambria Math" panose="02040503050406030204" pitchFamily="18" charset="0"/>
                      </a:rPr>
                      <m:t>𝑌</m:t>
                    </m:r>
                    <m:r>
                      <a:rPr lang="nb-NO" b="0" i="1" smtClean="0">
                        <a:latin typeface="Cambria Math" panose="02040503050406030204" pitchFamily="18" charset="0"/>
                      </a:rPr>
                      <m:t>−</m:t>
                    </m:r>
                    <m:f>
                      <m:fPr>
                        <m:ctrlPr>
                          <a:rPr lang="nb-NO" i="1">
                            <a:latin typeface="Cambria Math" panose="02040503050406030204" pitchFamily="18" charset="0"/>
                          </a:rPr>
                        </m:ctrlPr>
                      </m:fPr>
                      <m:num>
                        <m:r>
                          <a:rPr lang="nb-NO" i="1">
                            <a:latin typeface="Cambria Math" panose="02040503050406030204" pitchFamily="18" charset="0"/>
                          </a:rPr>
                          <m:t>1</m:t>
                        </m:r>
                      </m:num>
                      <m:den>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𝑖</m:t>
                            </m:r>
                          </m:sub>
                        </m:sSub>
                      </m:den>
                    </m:f>
                    <m:r>
                      <a:rPr lang="nb-NO" b="0" i="1" smtClean="0">
                        <a:latin typeface="Cambria Math" panose="02040503050406030204" pitchFamily="18" charset="0"/>
                      </a:rPr>
                      <m:t>𝑀</m:t>
                    </m:r>
                  </m:oMath>
                </a14:m>
                <a:endParaRPr lang="nb-NO" dirty="0"/>
              </a:p>
              <a:p>
                <a:endParaRPr lang="nb-NO" dirty="0"/>
              </a:p>
              <a:p>
                <a:endParaRPr lang="nb-NO" dirty="0"/>
              </a:p>
              <a:p>
                <a:endParaRPr lang="nb-NO" dirty="0"/>
              </a:p>
            </p:txBody>
          </p:sp>
        </mc:Choice>
        <mc:Fallback>
          <p:sp>
            <p:nvSpPr>
              <p:cNvPr id="5" name="TextBox 4">
                <a:extLst>
                  <a:ext uri="{FF2B5EF4-FFF2-40B4-BE49-F238E27FC236}">
                    <a16:creationId xmlns:a16="http://schemas.microsoft.com/office/drawing/2014/main" id="{6A286BF7-DFFC-4595-A700-4B6EABBCCFB5}"/>
                  </a:ext>
                </a:extLst>
              </p:cNvPr>
              <p:cNvSpPr txBox="1">
                <a:spLocks noRot="1" noChangeAspect="1" noMove="1" noResize="1" noEditPoints="1" noAdjustHandles="1" noChangeArrowheads="1" noChangeShapeType="1" noTextEdit="1"/>
              </p:cNvSpPr>
              <p:nvPr/>
            </p:nvSpPr>
            <p:spPr>
              <a:xfrm>
                <a:off x="3479516" y="2997529"/>
                <a:ext cx="3194617" cy="1282915"/>
              </a:xfrm>
              <a:prstGeom prst="rect">
                <a:avLst/>
              </a:prstGeom>
              <a:blipFill>
                <a:blip r:embed="rId4"/>
                <a:stretch>
                  <a:fillRect l="-4580" t="-952"/>
                </a:stretch>
              </a:blipFill>
            </p:spPr>
            <p:txBody>
              <a:bodyPr/>
              <a:lstStyle/>
              <a:p>
                <a:r>
                  <a:rPr lang="nb-NO">
                    <a:noFill/>
                  </a:rPr>
                  <a:t> </a:t>
                </a:r>
              </a:p>
            </p:txBody>
          </p:sp>
        </mc:Fallback>
      </mc:AlternateContent>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A8F608BE-4B1B-4EEF-882B-BD9843E3A74E}"/>
                  </a:ext>
                </a:extLst>
              </p:cNvPr>
              <p:cNvSpPr txBox="1"/>
              <p:nvPr/>
            </p:nvSpPr>
            <p:spPr>
              <a:xfrm>
                <a:off x="2371725" y="3663096"/>
                <a:ext cx="4572000" cy="61734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𝑈𝐼𝑃</m:t>
                      </m:r>
                      <m:r>
                        <a:rPr lang="nb-NO" b="0" i="1" smtClean="0">
                          <a:latin typeface="Cambria Math" panose="02040503050406030204" pitchFamily="18" charset="0"/>
                        </a:rPr>
                        <m:t>: </m:t>
                      </m:r>
                      <m:r>
                        <a:rPr lang="nb-NO" b="0" i="1" smtClean="0">
                          <a:latin typeface="Cambria Math" panose="02040503050406030204" pitchFamily="18" charset="0"/>
                        </a:rPr>
                        <m:t>𝐸</m:t>
                      </m:r>
                      <m:r>
                        <a:rPr lang="nb-NO" b="0" i="1" smtClean="0">
                          <a:latin typeface="Cambria Math" panose="02040503050406030204" pitchFamily="18" charset="0"/>
                        </a:rPr>
                        <m:t>=</m:t>
                      </m:r>
                      <m:f>
                        <m:fPr>
                          <m:ctrlPr>
                            <a:rPr lang="nb-NO" b="0" i="1" smtClean="0">
                              <a:latin typeface="Cambria Math" panose="02040503050406030204" pitchFamily="18" charset="0"/>
                            </a:rPr>
                          </m:ctrlPr>
                        </m:fPr>
                        <m:num>
                          <m:r>
                            <a:rPr lang="nb-NO" b="0" i="1" smtClean="0">
                              <a:latin typeface="Cambria Math" panose="02040503050406030204" pitchFamily="18" charset="0"/>
                            </a:rPr>
                            <m:t>1+</m:t>
                          </m:r>
                          <m:r>
                            <a:rPr lang="nb-NO" b="0" i="1" smtClean="0">
                              <a:latin typeface="Cambria Math" panose="02040503050406030204" pitchFamily="18" charset="0"/>
                            </a:rPr>
                            <m:t>𝑖</m:t>
                          </m:r>
                        </m:num>
                        <m:den>
                          <m:r>
                            <a:rPr lang="nb-NO" b="0" i="1" smtClean="0">
                              <a:latin typeface="Cambria Math" panose="02040503050406030204" pitchFamily="18" charset="0"/>
                            </a:rPr>
                            <m:t>1+</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𝑖</m:t>
                              </m:r>
                            </m:e>
                            <m:sup>
                              <m:r>
                                <a:rPr lang="nb-NO" b="0" i="1" smtClean="0">
                                  <a:latin typeface="Cambria Math" panose="02040503050406030204" pitchFamily="18" charset="0"/>
                                </a:rPr>
                                <m:t>∗</m:t>
                              </m:r>
                            </m:sup>
                          </m:sSup>
                        </m:den>
                      </m:f>
                      <m:sSup>
                        <m:sSupPr>
                          <m:ctrlPr>
                            <a:rPr lang="nb-NO" i="1" smtClean="0">
                              <a:latin typeface="Cambria Math" panose="02040503050406030204" pitchFamily="18" charset="0"/>
                            </a:rPr>
                          </m:ctrlPr>
                        </m:sSupPr>
                        <m:e>
                          <m:r>
                            <a:rPr lang="nb-NO" b="0" i="1" smtClean="0">
                              <a:latin typeface="Cambria Math" panose="02040503050406030204" pitchFamily="18" charset="0"/>
                            </a:rPr>
                            <m:t>𝐸</m:t>
                          </m:r>
                        </m:e>
                        <m:sup>
                          <m:r>
                            <a:rPr lang="nb-NO" b="0" i="1" smtClean="0">
                              <a:latin typeface="Cambria Math" panose="02040503050406030204" pitchFamily="18" charset="0"/>
                            </a:rPr>
                            <m:t>𝑒</m:t>
                          </m:r>
                        </m:sup>
                      </m:sSup>
                    </m:oMath>
                  </m:oMathPara>
                </a14:m>
                <a:endParaRPr lang="nb-NO" b="0" dirty="0"/>
              </a:p>
            </p:txBody>
          </p:sp>
        </mc:Choice>
        <mc:Fallback>
          <p:sp>
            <p:nvSpPr>
              <p:cNvPr id="6" name="TextBox 5">
                <a:extLst>
                  <a:ext uri="{FF2B5EF4-FFF2-40B4-BE49-F238E27FC236}">
                    <a16:creationId xmlns:a16="http://schemas.microsoft.com/office/drawing/2014/main" id="{A8F608BE-4B1B-4EEF-882B-BD9843E3A74E}"/>
                  </a:ext>
                </a:extLst>
              </p:cNvPr>
              <p:cNvSpPr txBox="1">
                <a:spLocks noRot="1" noChangeAspect="1" noMove="1" noResize="1" noEditPoints="1" noAdjustHandles="1" noChangeArrowheads="1" noChangeShapeType="1" noTextEdit="1"/>
              </p:cNvSpPr>
              <p:nvPr/>
            </p:nvSpPr>
            <p:spPr>
              <a:xfrm>
                <a:off x="2371725" y="3663096"/>
                <a:ext cx="4572000" cy="617348"/>
              </a:xfrm>
              <a:prstGeom prst="rect">
                <a:avLst/>
              </a:prstGeom>
              <a:blipFill>
                <a:blip r:embed="rId5"/>
                <a:stretch>
                  <a:fillRect/>
                </a:stretch>
              </a:blipFill>
            </p:spPr>
            <p:txBody>
              <a:bodyPr/>
              <a:lstStyle/>
              <a:p>
                <a:r>
                  <a:rPr lang="nb-NO">
                    <a:noFill/>
                  </a:rPr>
                  <a:t> </a:t>
                </a:r>
              </a:p>
            </p:txBody>
          </p:sp>
        </mc:Fallback>
      </mc:AlternateContent>
    </p:spTree>
    <p:extLst>
      <p:ext uri="{BB962C8B-B14F-4D97-AF65-F5344CB8AC3E}">
        <p14:creationId xmlns:p14="http://schemas.microsoft.com/office/powerpoint/2010/main" val="41107699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p:txBody>
      </p:sp>
      <p:pic>
        <p:nvPicPr>
          <p:cNvPr id="3" name="Picture 2" descr="Chart, line chart&#10;&#10;Description automatically generated">
            <a:extLst>
              <a:ext uri="{FF2B5EF4-FFF2-40B4-BE49-F238E27FC236}">
                <a16:creationId xmlns:a16="http://schemas.microsoft.com/office/drawing/2014/main" id="{0E72158F-1453-44EE-A26F-FE8A89894DC2}"/>
              </a:ext>
            </a:extLst>
          </p:cNvPr>
          <p:cNvPicPr>
            <a:picLocks noChangeAspect="1"/>
          </p:cNvPicPr>
          <p:nvPr/>
        </p:nvPicPr>
        <p:blipFill>
          <a:blip r:embed="rId3"/>
          <a:stretch>
            <a:fillRect/>
          </a:stretch>
        </p:blipFill>
        <p:spPr>
          <a:xfrm>
            <a:off x="0" y="1257300"/>
            <a:ext cx="9144000" cy="5709433"/>
          </a:xfrm>
          <a:prstGeom prst="rect">
            <a:avLst/>
          </a:prstGeom>
        </p:spPr>
      </p:pic>
    </p:spTree>
    <p:extLst>
      <p:ext uri="{BB962C8B-B14F-4D97-AF65-F5344CB8AC3E}">
        <p14:creationId xmlns:p14="http://schemas.microsoft.com/office/powerpoint/2010/main" val="15888959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p:txBody>
      </p:sp>
      <p:sp>
        <p:nvSpPr>
          <p:cNvPr id="11" name="TextBox 2">
            <a:extLst>
              <a:ext uri="{FF2B5EF4-FFF2-40B4-BE49-F238E27FC236}">
                <a16:creationId xmlns:a16="http://schemas.microsoft.com/office/drawing/2014/main" id="{C0F03F40-C0E3-4A38-B45F-39545CE7E3EC}"/>
              </a:ext>
            </a:extLst>
          </p:cNvPr>
          <p:cNvSpPr txBox="1">
            <a:spLocks noChangeArrowheads="1"/>
          </p:cNvSpPr>
          <p:nvPr/>
        </p:nvSpPr>
        <p:spPr bwMode="auto">
          <a:xfrm>
            <a:off x="1009650" y="1403467"/>
            <a:ext cx="8134350" cy="4401205"/>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IS-LM modell på tilvekstform:</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Endogene variable: Y, i, E</a:t>
            </a:r>
          </a:p>
          <a:p>
            <a:pPr>
              <a:spcBef>
                <a:spcPct val="0"/>
              </a:spcBef>
              <a:buFontTx/>
              <a:buNone/>
              <a:defRPr/>
            </a:pPr>
            <a:r>
              <a:rPr lang="nb-NO" altLang="nb-NO" sz="2000" dirty="0">
                <a:latin typeface="+mn-lt"/>
              </a:rPr>
              <a:t>Eksogene variable: i</a:t>
            </a:r>
            <a:r>
              <a:rPr lang="nb-NO" altLang="nb-NO" sz="2000" baseline="30000" dirty="0">
                <a:latin typeface="+mn-lt"/>
              </a:rPr>
              <a:t>*</a:t>
            </a:r>
            <a:r>
              <a:rPr lang="nb-NO" altLang="nb-NO" sz="2000" dirty="0">
                <a:latin typeface="+mn-lt"/>
              </a:rPr>
              <a:t>, </a:t>
            </a:r>
            <a:r>
              <a:rPr lang="nb-NO" altLang="nb-NO" sz="2000" dirty="0" err="1">
                <a:latin typeface="+mn-lt"/>
              </a:rPr>
              <a:t>E</a:t>
            </a:r>
            <a:r>
              <a:rPr lang="nb-NO" altLang="nb-NO" sz="2000" baseline="30000" dirty="0" err="1">
                <a:latin typeface="+mn-lt"/>
              </a:rPr>
              <a:t>e</a:t>
            </a:r>
            <a:r>
              <a:rPr lang="nb-NO" altLang="nb-NO" sz="2000" dirty="0">
                <a:latin typeface="+mn-lt"/>
              </a:rPr>
              <a:t>, M, G, T</a:t>
            </a:r>
            <a:r>
              <a:rPr lang="nb-NO" altLang="nb-NO" sz="2000" baseline="30000" dirty="0">
                <a:latin typeface="+mn-lt"/>
              </a:rPr>
              <a:t>0</a:t>
            </a:r>
          </a:p>
          <a:p>
            <a:pPr>
              <a:spcBef>
                <a:spcPct val="0"/>
              </a:spcBef>
              <a:buFontTx/>
              <a:buNone/>
              <a:defRPr/>
            </a:pPr>
            <a:r>
              <a:rPr lang="nb-NO" altLang="nb-NO" sz="2000" dirty="0">
                <a:latin typeface="+mn-lt"/>
              </a:rPr>
              <a:t>Offentlige virkemidler: T, t, G og M</a:t>
            </a: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4A868351-C29A-4B50-8B7B-AAB184BE34FB}"/>
                  </a:ext>
                </a:extLst>
              </p:cNvPr>
              <p:cNvSpPr txBox="1"/>
              <p:nvPr/>
            </p:nvSpPr>
            <p:spPr>
              <a:xfrm>
                <a:off x="1590040" y="2174070"/>
                <a:ext cx="5963919"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ea typeface="Cambria Math" panose="02040503050406030204" pitchFamily="18" charset="0"/>
                        </a:rPr>
                        <m:t>∆</m:t>
                      </m:r>
                      <m:r>
                        <a:rPr lang="nb-NO" b="0" i="1" smtClean="0">
                          <a:latin typeface="Cambria Math" panose="02040503050406030204" pitchFamily="18" charset="0"/>
                        </a:rPr>
                        <m:t>𝑌</m:t>
                      </m:r>
                      <m:r>
                        <a:rPr lang="nb-NO" b="0" i="1" smtClean="0">
                          <a:latin typeface="Cambria Math" panose="02040503050406030204" pitchFamily="18" charset="0"/>
                        </a:rPr>
                        <m:t>=</m:t>
                      </m:r>
                      <m:r>
                        <a:rPr lang="nb-NO" b="0" i="1" smtClean="0">
                          <a:latin typeface="Cambria Math" panose="02040503050406030204" pitchFamily="18" charset="0"/>
                        </a:rPr>
                        <m:t>𝑚</m:t>
                      </m:r>
                      <m:r>
                        <a:rPr lang="nb-NO" b="0" i="1" smtClean="0">
                          <a:latin typeface="Cambria Math" panose="02040503050406030204" pitchFamily="18" charset="0"/>
                        </a:rPr>
                        <m:t>[</m:t>
                      </m:r>
                      <m:sSup>
                        <m:sSupPr>
                          <m:ctrlPr>
                            <a:rPr lang="nb-NO" b="0" i="1" smtClean="0">
                              <a:latin typeface="Cambria Math" panose="02040503050406030204" pitchFamily="18" charset="0"/>
                            </a:rPr>
                          </m:ctrlPr>
                        </m:sSupPr>
                        <m:e>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rPr>
                            <m:t>𝑍</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rPr>
                        <m:t>𝐺</m:t>
                      </m:r>
                      <m:r>
                        <a:rPr lang="nb-NO" b="0" i="1" smtClean="0">
                          <a:latin typeface="Cambria Math" panose="02040503050406030204" pitchFamily="18" charset="0"/>
                        </a:rPr>
                        <m:t>−</m:t>
                      </m:r>
                      <m:r>
                        <a:rPr lang="nb-NO" b="0" i="1" smtClean="0">
                          <a:latin typeface="Cambria Math" panose="02040503050406030204" pitchFamily="18" charset="0"/>
                        </a:rPr>
                        <m:t>𝑐</m:t>
                      </m:r>
                      <m:r>
                        <a:rPr lang="nb-NO" i="1">
                          <a:latin typeface="Cambria Math" panose="02040503050406030204" pitchFamily="18" charset="0"/>
                          <a:ea typeface="Cambria Math" panose="02040503050406030204" pitchFamily="18" charset="0"/>
                        </a:rPr>
                        <m:t>∆</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𝑇</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𝑒</m:t>
                      </m:r>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ea typeface="Cambria Math" panose="02040503050406030204" pitchFamily="18" charset="0"/>
                        </a:rPr>
                        <m:t>𝐸</m:t>
                      </m:r>
                      <m:r>
                        <a:rPr lang="nb-NO" b="0" i="1" smtClean="0">
                          <a:latin typeface="Cambria Math" panose="02040503050406030204" pitchFamily="18" charset="0"/>
                          <a:ea typeface="Cambria Math" panose="02040503050406030204" pitchFamily="18" charset="0"/>
                        </a:rPr>
                        <m:t> −</m:t>
                      </m:r>
                      <m:r>
                        <a:rPr lang="nb-NO" b="0" i="1" smtClean="0">
                          <a:latin typeface="Cambria Math" panose="02040503050406030204" pitchFamily="18" charset="0"/>
                          <a:ea typeface="Cambria Math" panose="02040503050406030204" pitchFamily="18" charset="0"/>
                        </a:rPr>
                        <m:t>𝑏</m:t>
                      </m:r>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rPr>
                        <m:t>𝑖</m:t>
                      </m:r>
                      <m:r>
                        <a:rPr lang="nb-NO" b="0" i="1" smtClean="0">
                          <a:latin typeface="Cambria Math" panose="02040503050406030204" pitchFamily="18" charset="0"/>
                        </a:rPr>
                        <m:t>]</m:t>
                      </m:r>
                    </m:oMath>
                  </m:oMathPara>
                </a14:m>
                <a:endParaRPr lang="nb-NO" dirty="0"/>
              </a:p>
            </p:txBody>
          </p:sp>
        </mc:Choice>
        <mc:Fallback>
          <p:sp>
            <p:nvSpPr>
              <p:cNvPr id="4" name="TextBox 3">
                <a:extLst>
                  <a:ext uri="{FF2B5EF4-FFF2-40B4-BE49-F238E27FC236}">
                    <a16:creationId xmlns:a16="http://schemas.microsoft.com/office/drawing/2014/main" id="{4A868351-C29A-4B50-8B7B-AAB184BE34FB}"/>
                  </a:ext>
                </a:extLst>
              </p:cNvPr>
              <p:cNvSpPr txBox="1">
                <a:spLocks noRot="1" noChangeAspect="1" noMove="1" noResize="1" noEditPoints="1" noAdjustHandles="1" noChangeArrowheads="1" noChangeShapeType="1" noTextEdit="1"/>
              </p:cNvSpPr>
              <p:nvPr/>
            </p:nvSpPr>
            <p:spPr>
              <a:xfrm>
                <a:off x="1590040" y="2174070"/>
                <a:ext cx="5963919" cy="369332"/>
              </a:xfrm>
              <a:prstGeom prst="rect">
                <a:avLst/>
              </a:prstGeom>
              <a:blipFill>
                <a:blip r:embed="rId3"/>
                <a:stretch>
                  <a:fillRect b="-16667"/>
                </a:stretch>
              </a:blipFill>
            </p:spPr>
            <p:txBody>
              <a:bodyPr/>
              <a:lstStyle/>
              <a:p>
                <a:r>
                  <a:rPr lang="nb-NO">
                    <a:noFill/>
                  </a:rPr>
                  <a:t> </a:t>
                </a:r>
              </a:p>
            </p:txBody>
          </p:sp>
        </mc:Fallback>
      </mc:AlternateContent>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6A286BF7-DFFC-4595-A700-4B6EABBCCFB5}"/>
                  </a:ext>
                </a:extLst>
              </p:cNvPr>
              <p:cNvSpPr txBox="1"/>
              <p:nvPr/>
            </p:nvSpPr>
            <p:spPr>
              <a:xfrm>
                <a:off x="3479516" y="2997529"/>
                <a:ext cx="3194617" cy="1411348"/>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nb-NO" i="1">
                          <a:latin typeface="Cambria Math" panose="02040503050406030204" pitchFamily="18" charset="0"/>
                          <a:ea typeface="Cambria Math" panose="02040503050406030204" pitchFamily="18" charset="0"/>
                        </a:rPr>
                        <m:t>∆ </m:t>
                      </m:r>
                      <m:r>
                        <a:rPr lang="nb-NO" b="0" i="1" smtClean="0">
                          <a:latin typeface="Cambria Math" panose="02040503050406030204" pitchFamily="18" charset="0"/>
                        </a:rPr>
                        <m:t>𝑖</m:t>
                      </m:r>
                      <m:r>
                        <a:rPr lang="nb-NO" b="0" i="1" smtClean="0">
                          <a:latin typeface="Cambria Math" panose="02040503050406030204" pitchFamily="18" charset="0"/>
                        </a:rPr>
                        <m:t>=</m:t>
                      </m:r>
                      <m:f>
                        <m:fPr>
                          <m:ctrlPr>
                            <a:rPr lang="nb-NO" i="1">
                              <a:latin typeface="Cambria Math" panose="02040503050406030204" pitchFamily="18" charset="0"/>
                            </a:rPr>
                          </m:ctrlPr>
                        </m:fPr>
                        <m:num>
                          <m:r>
                            <a:rPr lang="nb-NO" i="1">
                              <a:latin typeface="Cambria Math" panose="02040503050406030204" pitchFamily="18" charset="0"/>
                            </a:rPr>
                            <m:t>1</m:t>
                          </m:r>
                        </m:num>
                        <m:den>
                          <m:sSub>
                            <m:sSubPr>
                              <m:ctrlPr>
                                <a:rPr lang="nb-NO" i="1" smtClean="0">
                                  <a:latin typeface="Cambria Math" panose="02040503050406030204" pitchFamily="18" charset="0"/>
                                </a:rPr>
                              </m:ctrlPr>
                            </m:sSubPr>
                            <m:e>
                              <m:r>
                                <a:rPr lang="nb-NO" b="0" i="1" smtClean="0">
                                  <a:latin typeface="Cambria Math" panose="02040503050406030204" pitchFamily="18" charset="0"/>
                                </a:rPr>
                                <m:t>𝑙</m:t>
                              </m:r>
                            </m:e>
                            <m:sub>
                              <m:r>
                                <a:rPr lang="nb-NO" b="0" i="1" smtClean="0">
                                  <a:latin typeface="Cambria Math" panose="02040503050406030204" pitchFamily="18" charset="0"/>
                                </a:rPr>
                                <m:t>𝑖</m:t>
                              </m:r>
                            </m:sub>
                          </m:sSub>
                        </m:den>
                      </m:f>
                      <m:sSup>
                        <m:sSupPr>
                          <m:ctrlPr>
                            <a:rPr lang="nb-NO" i="1" smtClean="0">
                              <a:latin typeface="Cambria Math" panose="02040503050406030204" pitchFamily="18" charset="0"/>
                            </a:rPr>
                          </m:ctrlPr>
                        </m:sSupPr>
                        <m:e>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rPr>
                            <m:t>𝑀</m:t>
                          </m:r>
                        </m:e>
                        <m:sup>
                          <m:r>
                            <a:rPr lang="nb-NO" b="0" i="1" smtClean="0">
                              <a:latin typeface="Cambria Math" panose="02040503050406030204" pitchFamily="18" charset="0"/>
                            </a:rPr>
                            <m:t>0</m:t>
                          </m:r>
                        </m:sup>
                      </m:sSup>
                      <m:r>
                        <a:rPr lang="nb-NO" b="0" i="1" smtClean="0">
                          <a:latin typeface="Cambria Math" panose="02040503050406030204" pitchFamily="18" charset="0"/>
                        </a:rPr>
                        <m:t>+</m:t>
                      </m:r>
                      <m:f>
                        <m:fPr>
                          <m:ctrlPr>
                            <a:rPr lang="nb-NO" i="1">
                              <a:latin typeface="Cambria Math" panose="02040503050406030204" pitchFamily="18" charset="0"/>
                            </a:rPr>
                          </m:ctrlPr>
                        </m:fPr>
                        <m:num>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b="0" i="1" smtClean="0">
                                  <a:latin typeface="Cambria Math" panose="02040503050406030204" pitchFamily="18" charset="0"/>
                                </a:rPr>
                                <m:t>𝑦</m:t>
                              </m:r>
                            </m:sub>
                          </m:sSub>
                        </m:num>
                        <m:den>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𝑖</m:t>
                              </m:r>
                            </m:sub>
                          </m:sSub>
                        </m:den>
                      </m:f>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rPr>
                        <m:t>𝑌</m:t>
                      </m:r>
                      <m:r>
                        <a:rPr lang="nb-NO" b="0" i="1" smtClean="0">
                          <a:latin typeface="Cambria Math" panose="02040503050406030204" pitchFamily="18" charset="0"/>
                        </a:rPr>
                        <m:t>−</m:t>
                      </m:r>
                      <m:f>
                        <m:fPr>
                          <m:ctrlPr>
                            <a:rPr lang="nb-NO" i="1">
                              <a:latin typeface="Cambria Math" panose="02040503050406030204" pitchFamily="18" charset="0"/>
                            </a:rPr>
                          </m:ctrlPr>
                        </m:fPr>
                        <m:num>
                          <m:r>
                            <a:rPr lang="nb-NO" i="1">
                              <a:latin typeface="Cambria Math" panose="02040503050406030204" pitchFamily="18" charset="0"/>
                            </a:rPr>
                            <m:t>1</m:t>
                          </m:r>
                        </m:num>
                        <m:den>
                          <m:sSub>
                            <m:sSubPr>
                              <m:ctrlPr>
                                <a:rPr lang="nb-NO" i="1">
                                  <a:latin typeface="Cambria Math" panose="02040503050406030204" pitchFamily="18" charset="0"/>
                                </a:rPr>
                              </m:ctrlPr>
                            </m:sSubPr>
                            <m:e>
                              <m:r>
                                <a:rPr lang="nb-NO" i="1">
                                  <a:latin typeface="Cambria Math" panose="02040503050406030204" pitchFamily="18" charset="0"/>
                                </a:rPr>
                                <m:t>𝑙</m:t>
                              </m:r>
                            </m:e>
                            <m:sub>
                              <m:r>
                                <a:rPr lang="nb-NO" i="1">
                                  <a:latin typeface="Cambria Math" panose="02040503050406030204" pitchFamily="18" charset="0"/>
                                </a:rPr>
                                <m:t>𝑖</m:t>
                              </m:r>
                            </m:sub>
                          </m:sSub>
                        </m:den>
                      </m:f>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rPr>
                        <m:t>𝑀</m:t>
                      </m:r>
                    </m:oMath>
                  </m:oMathPara>
                </a14:m>
                <a:endParaRPr lang="nb-NO" dirty="0"/>
              </a:p>
              <a:p>
                <a:endParaRPr lang="nb-NO" dirty="0"/>
              </a:p>
              <a:p>
                <a:endParaRPr lang="nb-NO" dirty="0"/>
              </a:p>
              <a:p>
                <a:endParaRPr lang="nb-NO" dirty="0"/>
              </a:p>
            </p:txBody>
          </p:sp>
        </mc:Choice>
        <mc:Fallback>
          <p:sp>
            <p:nvSpPr>
              <p:cNvPr id="5" name="TextBox 4">
                <a:extLst>
                  <a:ext uri="{FF2B5EF4-FFF2-40B4-BE49-F238E27FC236}">
                    <a16:creationId xmlns:a16="http://schemas.microsoft.com/office/drawing/2014/main" id="{6A286BF7-DFFC-4595-A700-4B6EABBCCFB5}"/>
                  </a:ext>
                </a:extLst>
              </p:cNvPr>
              <p:cNvSpPr txBox="1">
                <a:spLocks noRot="1" noChangeAspect="1" noMove="1" noResize="1" noEditPoints="1" noAdjustHandles="1" noChangeArrowheads="1" noChangeShapeType="1" noTextEdit="1"/>
              </p:cNvSpPr>
              <p:nvPr/>
            </p:nvSpPr>
            <p:spPr>
              <a:xfrm>
                <a:off x="3479516" y="2997529"/>
                <a:ext cx="3194617" cy="1411348"/>
              </a:xfrm>
              <a:prstGeom prst="rect">
                <a:avLst/>
              </a:prstGeom>
              <a:blipFill>
                <a:blip r:embed="rId4"/>
                <a:stretch>
                  <a:fillRect/>
                </a:stretch>
              </a:blipFill>
            </p:spPr>
            <p:txBody>
              <a:bodyPr/>
              <a:lstStyle/>
              <a:p>
                <a:r>
                  <a:rPr lang="nb-NO">
                    <a:noFill/>
                  </a:rPr>
                  <a:t> </a:t>
                </a:r>
              </a:p>
            </p:txBody>
          </p:sp>
        </mc:Fallback>
      </mc:AlternateContent>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A8F608BE-4B1B-4EEF-882B-BD9843E3A74E}"/>
                  </a:ext>
                </a:extLst>
              </p:cNvPr>
              <p:cNvSpPr txBox="1"/>
              <p:nvPr/>
            </p:nvSpPr>
            <p:spPr>
              <a:xfrm>
                <a:off x="2371725" y="3663096"/>
                <a:ext cx="4572000" cy="63017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i="1" smtClean="0">
                          <a:latin typeface="Cambria Math" panose="02040503050406030204" pitchFamily="18" charset="0"/>
                          <a:ea typeface="Cambria Math" panose="02040503050406030204" pitchFamily="18" charset="0"/>
                        </a:rPr>
                        <m:t>∆</m:t>
                      </m:r>
                      <m:r>
                        <a:rPr lang="nb-NO" b="0" i="1" smtClean="0">
                          <a:latin typeface="Cambria Math" panose="02040503050406030204" pitchFamily="18" charset="0"/>
                        </a:rPr>
                        <m:t>𝐸</m:t>
                      </m:r>
                      <m:r>
                        <a:rPr lang="nb-NO" b="0" i="1" smtClean="0">
                          <a:latin typeface="Cambria Math" panose="02040503050406030204" pitchFamily="18" charset="0"/>
                        </a:rPr>
                        <m:t>=</m:t>
                      </m:r>
                      <m:f>
                        <m:fPr>
                          <m:ctrlPr>
                            <a:rPr lang="nb-NO" i="1">
                              <a:latin typeface="Cambria Math" panose="02040503050406030204" pitchFamily="18" charset="0"/>
                            </a:rPr>
                          </m:ctrlPr>
                        </m:fPr>
                        <m:num>
                          <m:sSup>
                            <m:sSupPr>
                              <m:ctrlPr>
                                <a:rPr lang="nb-NO" i="1">
                                  <a:latin typeface="Cambria Math" panose="02040503050406030204" pitchFamily="18" charset="0"/>
                                </a:rPr>
                              </m:ctrlPr>
                            </m:sSupPr>
                            <m:e>
                              <m:r>
                                <a:rPr lang="nb-NO" i="1">
                                  <a:latin typeface="Cambria Math" panose="02040503050406030204" pitchFamily="18" charset="0"/>
                                </a:rPr>
                                <m:t>𝐸</m:t>
                              </m:r>
                            </m:e>
                            <m:sup>
                              <m:r>
                                <a:rPr lang="nb-NO" i="1">
                                  <a:latin typeface="Cambria Math" panose="02040503050406030204" pitchFamily="18" charset="0"/>
                                </a:rPr>
                                <m:t>𝑒</m:t>
                              </m:r>
                            </m:sup>
                          </m:sSup>
                        </m:num>
                        <m:den>
                          <m:r>
                            <a:rPr lang="nb-NO" i="1">
                              <a:latin typeface="Cambria Math" panose="02040503050406030204" pitchFamily="18" charset="0"/>
                            </a:rPr>
                            <m:t>1+</m:t>
                          </m:r>
                          <m:sSup>
                            <m:sSupPr>
                              <m:ctrlPr>
                                <a:rPr lang="nb-NO" i="1">
                                  <a:latin typeface="Cambria Math" panose="02040503050406030204" pitchFamily="18" charset="0"/>
                                </a:rPr>
                              </m:ctrlPr>
                            </m:sSupPr>
                            <m:e>
                              <m:r>
                                <a:rPr lang="nb-NO" i="1">
                                  <a:latin typeface="Cambria Math" panose="02040503050406030204" pitchFamily="18" charset="0"/>
                                </a:rPr>
                                <m:t>𝑖</m:t>
                              </m:r>
                            </m:e>
                            <m:sup>
                              <m:r>
                                <a:rPr lang="nb-NO" i="1">
                                  <a:latin typeface="Cambria Math" panose="02040503050406030204" pitchFamily="18" charset="0"/>
                                </a:rPr>
                                <m:t>∗</m:t>
                              </m:r>
                            </m:sup>
                          </m:sSup>
                        </m:den>
                      </m:f>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ea typeface="Cambria Math" panose="02040503050406030204" pitchFamily="18" charset="0"/>
                        </a:rPr>
                        <m:t>𝑖</m:t>
                      </m:r>
                      <m:r>
                        <a:rPr lang="nb-NO" b="0" i="1" smtClean="0">
                          <a:latin typeface="Cambria Math" panose="02040503050406030204" pitchFamily="18" charset="0"/>
                        </a:rPr>
                        <m:t>+</m:t>
                      </m:r>
                      <m:f>
                        <m:fPr>
                          <m:ctrlPr>
                            <a:rPr lang="nb-NO" b="0" i="1" smtClean="0">
                              <a:latin typeface="Cambria Math" panose="02040503050406030204" pitchFamily="18" charset="0"/>
                            </a:rPr>
                          </m:ctrlPr>
                        </m:fPr>
                        <m:num>
                          <m:r>
                            <a:rPr lang="nb-NO" b="0" i="1" smtClean="0">
                              <a:latin typeface="Cambria Math" panose="02040503050406030204" pitchFamily="18" charset="0"/>
                            </a:rPr>
                            <m:t>1+</m:t>
                          </m:r>
                          <m:r>
                            <a:rPr lang="nb-NO" b="0" i="1" smtClean="0">
                              <a:latin typeface="Cambria Math" panose="02040503050406030204" pitchFamily="18" charset="0"/>
                            </a:rPr>
                            <m:t>𝑖</m:t>
                          </m:r>
                        </m:num>
                        <m:den>
                          <m:r>
                            <a:rPr lang="nb-NO" b="0" i="1" smtClean="0">
                              <a:latin typeface="Cambria Math" panose="02040503050406030204" pitchFamily="18" charset="0"/>
                            </a:rPr>
                            <m:t>1+</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𝑖</m:t>
                              </m:r>
                            </m:e>
                            <m:sup>
                              <m:r>
                                <a:rPr lang="nb-NO" b="0" i="1" smtClean="0">
                                  <a:latin typeface="Cambria Math" panose="02040503050406030204" pitchFamily="18" charset="0"/>
                                </a:rPr>
                                <m:t>∗</m:t>
                              </m:r>
                            </m:sup>
                          </m:sSup>
                        </m:den>
                      </m:f>
                      <m:sSup>
                        <m:sSupPr>
                          <m:ctrlPr>
                            <a:rPr lang="nb-NO" i="1" smtClean="0">
                              <a:latin typeface="Cambria Math" panose="02040503050406030204" pitchFamily="18" charset="0"/>
                            </a:rPr>
                          </m:ctrlPr>
                        </m:sSupPr>
                        <m:e>
                          <m:r>
                            <a:rPr lang="nb-NO" i="1">
                              <a:latin typeface="Cambria Math" panose="02040503050406030204" pitchFamily="18" charset="0"/>
                              <a:ea typeface="Cambria Math" panose="02040503050406030204" pitchFamily="18" charset="0"/>
                            </a:rPr>
                            <m:t>∆</m:t>
                          </m:r>
                          <m:r>
                            <a:rPr lang="nb-NO" b="0" i="1" smtClean="0">
                              <a:latin typeface="Cambria Math" panose="02040503050406030204" pitchFamily="18" charset="0"/>
                            </a:rPr>
                            <m:t>𝐸</m:t>
                          </m:r>
                        </m:e>
                        <m:sup>
                          <m:r>
                            <a:rPr lang="nb-NO" b="0" i="1" smtClean="0">
                              <a:latin typeface="Cambria Math" panose="02040503050406030204" pitchFamily="18" charset="0"/>
                            </a:rPr>
                            <m:t>𝑒</m:t>
                          </m:r>
                        </m:sup>
                      </m:sSup>
                    </m:oMath>
                  </m:oMathPara>
                </a14:m>
                <a:endParaRPr lang="nb-NO" b="0" dirty="0"/>
              </a:p>
            </p:txBody>
          </p:sp>
        </mc:Choice>
        <mc:Fallback>
          <p:sp>
            <p:nvSpPr>
              <p:cNvPr id="6" name="TextBox 5">
                <a:extLst>
                  <a:ext uri="{FF2B5EF4-FFF2-40B4-BE49-F238E27FC236}">
                    <a16:creationId xmlns:a16="http://schemas.microsoft.com/office/drawing/2014/main" id="{A8F608BE-4B1B-4EEF-882B-BD9843E3A74E}"/>
                  </a:ext>
                </a:extLst>
              </p:cNvPr>
              <p:cNvSpPr txBox="1">
                <a:spLocks noRot="1" noChangeAspect="1" noMove="1" noResize="1" noEditPoints="1" noAdjustHandles="1" noChangeArrowheads="1" noChangeShapeType="1" noTextEdit="1"/>
              </p:cNvSpPr>
              <p:nvPr/>
            </p:nvSpPr>
            <p:spPr>
              <a:xfrm>
                <a:off x="2371725" y="3663096"/>
                <a:ext cx="4572000" cy="630173"/>
              </a:xfrm>
              <a:prstGeom prst="rect">
                <a:avLst/>
              </a:prstGeom>
              <a:blipFill>
                <a:blip r:embed="rId5"/>
                <a:stretch>
                  <a:fillRect/>
                </a:stretch>
              </a:blipFill>
            </p:spPr>
            <p:txBody>
              <a:bodyPr/>
              <a:lstStyle/>
              <a:p>
                <a:r>
                  <a:rPr lang="nb-NO">
                    <a:noFill/>
                  </a:rPr>
                  <a:t> </a:t>
                </a:r>
              </a:p>
            </p:txBody>
          </p:sp>
        </mc:Fallback>
      </mc:AlternateContent>
    </p:spTree>
    <p:extLst>
      <p:ext uri="{BB962C8B-B14F-4D97-AF65-F5344CB8AC3E}">
        <p14:creationId xmlns:p14="http://schemas.microsoft.com/office/powerpoint/2010/main" val="17221539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p:txBody>
      </p:sp>
      <p:pic>
        <p:nvPicPr>
          <p:cNvPr id="8" name="Picture 7" descr="Diagram&#10;&#10;Description automatically generated">
            <a:extLst>
              <a:ext uri="{FF2B5EF4-FFF2-40B4-BE49-F238E27FC236}">
                <a16:creationId xmlns:a16="http://schemas.microsoft.com/office/drawing/2014/main" id="{350C8867-EF3F-41BC-A1A5-090021420BB9}"/>
              </a:ext>
            </a:extLst>
          </p:cNvPr>
          <p:cNvPicPr>
            <a:picLocks noChangeAspect="1"/>
          </p:cNvPicPr>
          <p:nvPr/>
        </p:nvPicPr>
        <p:blipFill>
          <a:blip r:embed="rId3"/>
          <a:stretch>
            <a:fillRect/>
          </a:stretch>
        </p:blipFill>
        <p:spPr>
          <a:xfrm>
            <a:off x="0" y="1257301"/>
            <a:ext cx="9144000" cy="5600700"/>
          </a:xfrm>
          <a:prstGeom prst="rect">
            <a:avLst/>
          </a:prstGeom>
        </p:spPr>
      </p:pic>
    </p:spTree>
    <p:extLst>
      <p:ext uri="{BB962C8B-B14F-4D97-AF65-F5344CB8AC3E}">
        <p14:creationId xmlns:p14="http://schemas.microsoft.com/office/powerpoint/2010/main" val="23607976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847725"/>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p:txBody>
      </p:sp>
      <p:sp>
        <p:nvSpPr>
          <p:cNvPr id="11" name="TextBox 2">
            <a:extLst>
              <a:ext uri="{FF2B5EF4-FFF2-40B4-BE49-F238E27FC236}">
                <a16:creationId xmlns:a16="http://schemas.microsoft.com/office/drawing/2014/main" id="{C0F03F40-C0E3-4A38-B45F-39545CE7E3EC}"/>
              </a:ext>
            </a:extLst>
          </p:cNvPr>
          <p:cNvSpPr txBox="1">
            <a:spLocks noChangeArrowheads="1"/>
          </p:cNvSpPr>
          <p:nvPr/>
        </p:nvSpPr>
        <p:spPr bwMode="auto">
          <a:xfrm>
            <a:off x="1009650" y="1403467"/>
            <a:ext cx="8134350" cy="2554545"/>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Vi skal foreta følgende konsekvensanalyser:</a:t>
            </a:r>
          </a:p>
          <a:p>
            <a:pPr>
              <a:spcBef>
                <a:spcPct val="0"/>
              </a:spcBef>
              <a:buFontTx/>
              <a:buNone/>
              <a:defRPr/>
            </a:pPr>
            <a:endParaRPr lang="nb-NO" altLang="nb-NO" sz="2000" dirty="0">
              <a:latin typeface="+mn-lt"/>
            </a:endParaRPr>
          </a:p>
          <a:p>
            <a:pPr>
              <a:spcBef>
                <a:spcPct val="0"/>
              </a:spcBef>
              <a:buFontTx/>
              <a:buNone/>
              <a:defRPr/>
            </a:pPr>
            <a:endParaRPr lang="nb-NO" altLang="nb-NO" sz="2000" b="1" dirty="0">
              <a:latin typeface="+mn-lt"/>
            </a:endParaRPr>
          </a:p>
          <a:p>
            <a:pPr marL="457200" indent="-457200">
              <a:spcBef>
                <a:spcPct val="0"/>
              </a:spcBef>
              <a:buFontTx/>
              <a:buAutoNum type="arabicParenR"/>
              <a:defRPr/>
            </a:pPr>
            <a:r>
              <a:rPr lang="nb-NO" altLang="nb-NO" sz="2000" b="1" dirty="0">
                <a:latin typeface="+mn-lt"/>
              </a:rPr>
              <a:t>Ekspansiv finanspolitikk</a:t>
            </a:r>
          </a:p>
          <a:p>
            <a:pPr marL="457200" indent="-457200">
              <a:spcBef>
                <a:spcPct val="0"/>
              </a:spcBef>
              <a:buFontTx/>
              <a:buAutoNum type="arabicParenR"/>
              <a:defRPr/>
            </a:pPr>
            <a:r>
              <a:rPr lang="nb-NO" altLang="nb-NO" sz="2000" b="1" dirty="0">
                <a:latin typeface="+mn-lt"/>
              </a:rPr>
              <a:t>Ekspansiv pengepolitikk</a:t>
            </a:r>
          </a:p>
          <a:p>
            <a:pPr marL="457200" indent="-457200">
              <a:spcBef>
                <a:spcPct val="0"/>
              </a:spcBef>
              <a:buFontTx/>
              <a:buAutoNum type="arabicParenR"/>
              <a:defRPr/>
            </a:pPr>
            <a:r>
              <a:rPr lang="nb-NO" altLang="nb-NO" sz="2000" b="1" dirty="0">
                <a:latin typeface="+mn-lt"/>
              </a:rPr>
              <a:t>Endring i konstanten Z</a:t>
            </a:r>
            <a:r>
              <a:rPr lang="nb-NO" altLang="nb-NO" sz="2000" b="1" baseline="30000" dirty="0">
                <a:latin typeface="+mn-lt"/>
              </a:rPr>
              <a:t>0</a:t>
            </a:r>
            <a:r>
              <a:rPr lang="nb-NO" altLang="nb-NO" sz="2000" b="1" dirty="0">
                <a:latin typeface="+mn-lt"/>
              </a:rPr>
              <a:t> (eksogen gitt etterspørsel)</a:t>
            </a:r>
          </a:p>
          <a:p>
            <a:pPr marL="457200" indent="-457200">
              <a:spcBef>
                <a:spcPct val="0"/>
              </a:spcBef>
              <a:buFontTx/>
              <a:buAutoNum type="arabicParenR"/>
              <a:defRPr/>
            </a:pPr>
            <a:r>
              <a:rPr lang="nb-NO" altLang="nb-NO" sz="2000" b="1" dirty="0">
                <a:latin typeface="+mn-lt"/>
              </a:rPr>
              <a:t>Forventning om lavere kronekurs (lavere verdi på </a:t>
            </a:r>
            <a:r>
              <a:rPr lang="nb-NO" altLang="nb-NO" sz="2000" b="1" dirty="0" err="1">
                <a:latin typeface="+mn-lt"/>
              </a:rPr>
              <a:t>E</a:t>
            </a:r>
            <a:r>
              <a:rPr lang="nb-NO" altLang="nb-NO" sz="2000" b="1" baseline="30000" dirty="0" err="1">
                <a:latin typeface="+mn-lt"/>
              </a:rPr>
              <a:t>e</a:t>
            </a:r>
            <a:r>
              <a:rPr lang="nb-NO" altLang="nb-NO" sz="2000" b="1" dirty="0">
                <a:latin typeface="+mn-lt"/>
              </a:rPr>
              <a:t>)</a:t>
            </a:r>
          </a:p>
          <a:p>
            <a:pPr marL="457200" indent="-457200">
              <a:spcBef>
                <a:spcPct val="0"/>
              </a:spcBef>
              <a:buFontTx/>
              <a:buAutoNum type="arabicParenR"/>
              <a:defRPr/>
            </a:pPr>
            <a:endParaRPr lang="nb-NO" altLang="nb-NO" sz="2000" dirty="0">
              <a:latin typeface="+mn-lt"/>
            </a:endParaRPr>
          </a:p>
        </p:txBody>
      </p:sp>
    </p:spTree>
    <p:extLst>
      <p:ext uri="{BB962C8B-B14F-4D97-AF65-F5344CB8AC3E}">
        <p14:creationId xmlns:p14="http://schemas.microsoft.com/office/powerpoint/2010/main" val="41010041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1279642"/>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av </a:t>
            </a:r>
            <a:r>
              <a:rPr lang="en-US" altLang="en-US" sz="3200" dirty="0" err="1">
                <a:latin typeface="+mj-lt"/>
              </a:rPr>
              <a:t>ekspansiv</a:t>
            </a:r>
            <a:r>
              <a:rPr lang="en-US" altLang="en-US" sz="3200" dirty="0">
                <a:latin typeface="+mj-lt"/>
              </a:rPr>
              <a:t> </a:t>
            </a:r>
            <a:r>
              <a:rPr lang="en-US" altLang="en-US" sz="3200" dirty="0" err="1">
                <a:latin typeface="+mj-lt"/>
              </a:rPr>
              <a:t>finanspolitikk</a:t>
            </a:r>
            <a:r>
              <a:rPr lang="en-US" altLang="en-US" sz="3200" dirty="0">
                <a:latin typeface="+mj-lt"/>
              </a:rPr>
              <a:t> (</a:t>
            </a:r>
            <a:r>
              <a:rPr lang="el-GR" altLang="en-US" sz="3200" dirty="0">
                <a:latin typeface="+mj-lt"/>
              </a:rPr>
              <a:t>Δ</a:t>
            </a:r>
            <a:r>
              <a:rPr lang="nb-NO" altLang="en-US" sz="3200" dirty="0">
                <a:latin typeface="+mj-lt"/>
              </a:rPr>
              <a:t>G&gt;0)</a:t>
            </a:r>
            <a:endParaRPr lang="en-US" altLang="en-US" sz="3200" dirty="0">
              <a:latin typeface="+mj-lt"/>
            </a:endParaRPr>
          </a:p>
        </p:txBody>
      </p:sp>
      <p:pic>
        <p:nvPicPr>
          <p:cNvPr id="3" name="Picture 2" descr="Diagram, engineering drawing&#10;&#10;Description automatically generated">
            <a:extLst>
              <a:ext uri="{FF2B5EF4-FFF2-40B4-BE49-F238E27FC236}">
                <a16:creationId xmlns:a16="http://schemas.microsoft.com/office/drawing/2014/main" id="{0C43EBD3-E94A-4CAF-BBE1-E5B24380B5E0}"/>
              </a:ext>
            </a:extLst>
          </p:cNvPr>
          <p:cNvPicPr>
            <a:picLocks noChangeAspect="1"/>
          </p:cNvPicPr>
          <p:nvPr/>
        </p:nvPicPr>
        <p:blipFill>
          <a:blip r:embed="rId3"/>
          <a:stretch>
            <a:fillRect/>
          </a:stretch>
        </p:blipFill>
        <p:spPr>
          <a:xfrm>
            <a:off x="0" y="1628775"/>
            <a:ext cx="9144000" cy="5354594"/>
          </a:xfrm>
          <a:prstGeom prst="rect">
            <a:avLst/>
          </a:prstGeom>
        </p:spPr>
      </p:pic>
    </p:spTree>
    <p:extLst>
      <p:ext uri="{BB962C8B-B14F-4D97-AF65-F5344CB8AC3E}">
        <p14:creationId xmlns:p14="http://schemas.microsoft.com/office/powerpoint/2010/main" val="4030399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3B5126A-DB4C-4E45-998F-EBEE08F53861}"/>
              </a:ext>
            </a:extLst>
          </p:cNvPr>
          <p:cNvSpPr txBox="1"/>
          <p:nvPr/>
        </p:nvSpPr>
        <p:spPr>
          <a:xfrm>
            <a:off x="931863" y="333375"/>
            <a:ext cx="8212137" cy="2121158"/>
          </a:xfrm>
          <a:prstGeom prst="rect">
            <a:avLst/>
          </a:prstGeom>
          <a:noFill/>
        </p:spPr>
        <p:txBody>
          <a:bodyPr wrap="square">
            <a:spAutoFit/>
          </a:bodyPr>
          <a:lstStyle/>
          <a:p>
            <a:pPr algn="ctr">
              <a:lnSpc>
                <a:spcPct val="107000"/>
              </a:lnSpc>
              <a:spcAft>
                <a:spcPts val="800"/>
              </a:spcAft>
              <a:defRPr/>
            </a:pPr>
            <a:r>
              <a:rPr lang="nb-NO" sz="2800" b="1" dirty="0">
                <a:latin typeface="+mn-lt"/>
                <a:ea typeface="Calibri" panose="020F0502020204030204" pitchFamily="34" charset="0"/>
                <a:cs typeface="Times New Roman" panose="02020603050405020304" pitchFamily="18" charset="0"/>
              </a:rPr>
              <a:t>Rapporter SSB og Norges Bank langt ut under forelesningsmateriale</a:t>
            </a:r>
          </a:p>
          <a:p>
            <a:pPr algn="ctr">
              <a:lnSpc>
                <a:spcPct val="107000"/>
              </a:lnSpc>
              <a:spcAft>
                <a:spcPts val="800"/>
              </a:spcAft>
              <a:defRPr/>
            </a:pPr>
            <a:r>
              <a:rPr lang="nb-NO" sz="2800" b="1" dirty="0">
                <a:latin typeface="+mn-lt"/>
                <a:ea typeface="Calibri" panose="020F0502020204030204" pitchFamily="34" charset="0"/>
                <a:cs typeface="Times New Roman" panose="02020603050405020304" pitchFamily="18" charset="0"/>
              </a:rPr>
              <a:t> (sistnevnte presenteres i dag)</a:t>
            </a:r>
          </a:p>
          <a:p>
            <a:pPr algn="just">
              <a:lnSpc>
                <a:spcPct val="107000"/>
              </a:lnSpc>
              <a:spcAft>
                <a:spcPts val="800"/>
              </a:spcAft>
              <a:defRPr/>
            </a:pPr>
            <a:endParaRPr lang="en-GB" sz="2800" dirty="0">
              <a:latin typeface="+mn-lt"/>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768A3984-6FF9-4A94-9603-D582EF98909D}"/>
              </a:ext>
            </a:extLst>
          </p:cNvPr>
          <p:cNvPicPr>
            <a:picLocks noChangeAspect="1"/>
          </p:cNvPicPr>
          <p:nvPr/>
        </p:nvPicPr>
        <p:blipFill>
          <a:blip r:embed="rId3"/>
          <a:stretch>
            <a:fillRect/>
          </a:stretch>
        </p:blipFill>
        <p:spPr>
          <a:xfrm>
            <a:off x="5689861" y="2047935"/>
            <a:ext cx="3402957" cy="4762982"/>
          </a:xfrm>
          <a:prstGeom prst="rect">
            <a:avLst/>
          </a:prstGeom>
        </p:spPr>
      </p:pic>
      <p:pic>
        <p:nvPicPr>
          <p:cNvPr id="6" name="Picture 5">
            <a:extLst>
              <a:ext uri="{FF2B5EF4-FFF2-40B4-BE49-F238E27FC236}">
                <a16:creationId xmlns:a16="http://schemas.microsoft.com/office/drawing/2014/main" id="{4D6828A0-0FF6-408F-988C-5B355B675283}"/>
              </a:ext>
            </a:extLst>
          </p:cNvPr>
          <p:cNvPicPr>
            <a:picLocks noChangeAspect="1"/>
          </p:cNvPicPr>
          <p:nvPr/>
        </p:nvPicPr>
        <p:blipFill>
          <a:blip r:embed="rId4"/>
          <a:stretch>
            <a:fillRect/>
          </a:stretch>
        </p:blipFill>
        <p:spPr>
          <a:xfrm>
            <a:off x="931863" y="2190870"/>
            <a:ext cx="3286389" cy="4667130"/>
          </a:xfrm>
          <a:prstGeom prst="rect">
            <a:avLst/>
          </a:prstGeom>
        </p:spPr>
      </p:pic>
    </p:spTree>
    <p:extLst>
      <p:ext uri="{BB962C8B-B14F-4D97-AF65-F5344CB8AC3E}">
        <p14:creationId xmlns:p14="http://schemas.microsoft.com/office/powerpoint/2010/main" val="26501240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11CAE68D-C353-4C47-8D7A-340190D2039D}"/>
              </a:ext>
            </a:extLst>
          </p:cNvPr>
          <p:cNvSpPr/>
          <p:nvPr/>
        </p:nvSpPr>
        <p:spPr>
          <a:xfrm>
            <a:off x="1498601" y="123825"/>
            <a:ext cx="7325361" cy="1279642"/>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av </a:t>
            </a:r>
            <a:r>
              <a:rPr lang="en-US" altLang="en-US" sz="3200" dirty="0" err="1">
                <a:latin typeface="+mj-lt"/>
              </a:rPr>
              <a:t>ekspansiv</a:t>
            </a:r>
            <a:r>
              <a:rPr lang="en-US" altLang="en-US" sz="3200" dirty="0">
                <a:latin typeface="+mj-lt"/>
              </a:rPr>
              <a:t> </a:t>
            </a:r>
            <a:r>
              <a:rPr lang="en-US" altLang="en-US" sz="3200" dirty="0" err="1">
                <a:latin typeface="+mj-lt"/>
              </a:rPr>
              <a:t>finanspolitikk</a:t>
            </a:r>
            <a:r>
              <a:rPr lang="en-US" altLang="en-US" sz="3200" dirty="0">
                <a:latin typeface="+mj-lt"/>
              </a:rPr>
              <a:t> (</a:t>
            </a:r>
            <a:r>
              <a:rPr lang="el-GR" altLang="en-US" sz="3200" dirty="0">
                <a:latin typeface="+mj-lt"/>
              </a:rPr>
              <a:t>Δ</a:t>
            </a:r>
            <a:r>
              <a:rPr lang="nb-NO" altLang="en-US" sz="3200" dirty="0">
                <a:latin typeface="+mj-lt"/>
              </a:rPr>
              <a:t>G&gt;0)</a:t>
            </a:r>
            <a:endParaRPr lang="en-US" altLang="en-US" sz="3200" dirty="0">
              <a:latin typeface="+mj-lt"/>
            </a:endParaRPr>
          </a:p>
        </p:txBody>
      </p:sp>
      <p:pic>
        <p:nvPicPr>
          <p:cNvPr id="4" name="Picture 3" descr="Diagram, engineering drawing&#10;&#10;Description automatically generated">
            <a:extLst>
              <a:ext uri="{FF2B5EF4-FFF2-40B4-BE49-F238E27FC236}">
                <a16:creationId xmlns:a16="http://schemas.microsoft.com/office/drawing/2014/main" id="{7462B1F9-E71C-4D9C-A5E2-99CCCD6FAE2C}"/>
              </a:ext>
            </a:extLst>
          </p:cNvPr>
          <p:cNvPicPr>
            <a:picLocks noChangeAspect="1"/>
          </p:cNvPicPr>
          <p:nvPr/>
        </p:nvPicPr>
        <p:blipFill>
          <a:blip r:embed="rId3"/>
          <a:stretch>
            <a:fillRect/>
          </a:stretch>
        </p:blipFill>
        <p:spPr>
          <a:xfrm>
            <a:off x="1713231" y="1704975"/>
            <a:ext cx="6896100" cy="5029200"/>
          </a:xfrm>
          <a:prstGeom prst="rect">
            <a:avLst/>
          </a:prstGeom>
        </p:spPr>
      </p:pic>
    </p:spTree>
    <p:extLst>
      <p:ext uri="{BB962C8B-B14F-4D97-AF65-F5344CB8AC3E}">
        <p14:creationId xmlns:p14="http://schemas.microsoft.com/office/powerpoint/2010/main" val="29412663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2">
            <a:extLst>
              <a:ext uri="{FF2B5EF4-FFF2-40B4-BE49-F238E27FC236}">
                <a16:creationId xmlns:a16="http://schemas.microsoft.com/office/drawing/2014/main" id="{C0F03F40-C0E3-4A38-B45F-39545CE7E3EC}"/>
              </a:ext>
            </a:extLst>
          </p:cNvPr>
          <p:cNvSpPr txBox="1">
            <a:spLocks noChangeArrowheads="1"/>
          </p:cNvSpPr>
          <p:nvPr/>
        </p:nvSpPr>
        <p:spPr bwMode="auto">
          <a:xfrm>
            <a:off x="1009650" y="1403467"/>
            <a:ext cx="8134350" cy="5447645"/>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r>
              <a:rPr lang="nb-NO" altLang="nb-NO" sz="2000" dirty="0">
                <a:latin typeface="+mn-lt"/>
              </a:rPr>
              <a:t>En økning i G gir økt produksjon og verdiskapning. Dette gir høyere privat forbruk og svekket handelsbalanse (importen stiger)</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Inntektsveksten fører til at etterspørsel etter penger går opp. Ny likevekt i pengemarkedet krever høyere rente</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Renteoppgang har negativ innvirkning på BNP. Dette skjer gjennom 2 kanaler:</a:t>
            </a:r>
          </a:p>
          <a:p>
            <a:pPr marL="1200150" lvl="1" indent="-457200">
              <a:spcBef>
                <a:spcPct val="0"/>
              </a:spcBef>
              <a:defRPr/>
            </a:pPr>
            <a:r>
              <a:rPr lang="nb-NO" altLang="nb-NO" sz="1400" dirty="0">
                <a:latin typeface="+mn-lt"/>
              </a:rPr>
              <a:t>Private investeringer blir lavere (etterspørselskanalen)</a:t>
            </a:r>
          </a:p>
          <a:p>
            <a:pPr marL="1200150" lvl="1" indent="-457200">
              <a:spcBef>
                <a:spcPct val="0"/>
              </a:spcBef>
              <a:defRPr/>
            </a:pPr>
            <a:r>
              <a:rPr lang="nb-NO" altLang="nb-NO" sz="1400" dirty="0">
                <a:latin typeface="+mn-lt"/>
              </a:rPr>
              <a:t>Krona vil styrke seg og svekke handelsbalansen (valutakurskanalen)</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På grunn av at en økning i G presser renta oppover, blir etterspørselen etter private realinvesteringer lavere, samtidig som krona  styrkes og bidrar til lavere produksjon i konkurranseutsatt sektor. Begge disse motvirker den direkte positive effekten av BNP (fortrengningseffekten)</a:t>
            </a:r>
          </a:p>
          <a:p>
            <a:pPr marL="457200" indent="-457200">
              <a:spcBef>
                <a:spcPct val="0"/>
              </a:spcBef>
              <a:defRPr/>
            </a:pPr>
            <a:endParaRPr lang="nb-NO" altLang="nb-NO" sz="2000" dirty="0">
              <a:latin typeface="+mn-lt"/>
            </a:endParaRPr>
          </a:p>
        </p:txBody>
      </p:sp>
      <p:sp>
        <p:nvSpPr>
          <p:cNvPr id="4" name="Rectangle: Rounded Corners 3">
            <a:extLst>
              <a:ext uri="{FF2B5EF4-FFF2-40B4-BE49-F238E27FC236}">
                <a16:creationId xmlns:a16="http://schemas.microsoft.com/office/drawing/2014/main" id="{352BEB69-87F1-4B90-BB57-4884F62A4B23}"/>
              </a:ext>
            </a:extLst>
          </p:cNvPr>
          <p:cNvSpPr/>
          <p:nvPr/>
        </p:nvSpPr>
        <p:spPr>
          <a:xfrm>
            <a:off x="1498601" y="123825"/>
            <a:ext cx="7325361" cy="1279642"/>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av </a:t>
            </a:r>
            <a:r>
              <a:rPr lang="en-US" altLang="en-US" sz="3200" dirty="0" err="1">
                <a:latin typeface="+mj-lt"/>
              </a:rPr>
              <a:t>ekspansiv</a:t>
            </a:r>
            <a:r>
              <a:rPr lang="en-US" altLang="en-US" sz="3200" dirty="0">
                <a:latin typeface="+mj-lt"/>
              </a:rPr>
              <a:t> </a:t>
            </a:r>
            <a:r>
              <a:rPr lang="en-US" altLang="en-US" sz="3200" dirty="0" err="1">
                <a:latin typeface="+mj-lt"/>
              </a:rPr>
              <a:t>finanspolitikk</a:t>
            </a:r>
            <a:r>
              <a:rPr lang="en-US" altLang="en-US" sz="3200" dirty="0">
                <a:latin typeface="+mj-lt"/>
              </a:rPr>
              <a:t> (</a:t>
            </a:r>
            <a:r>
              <a:rPr lang="el-GR" altLang="en-US" sz="3200" dirty="0">
                <a:latin typeface="+mj-lt"/>
              </a:rPr>
              <a:t>Δ</a:t>
            </a:r>
            <a:r>
              <a:rPr lang="nb-NO" altLang="en-US" sz="3200" dirty="0">
                <a:latin typeface="+mj-lt"/>
              </a:rPr>
              <a:t>G&gt;0)</a:t>
            </a:r>
            <a:endParaRPr lang="en-US" altLang="en-US" sz="3200" dirty="0">
              <a:latin typeface="+mj-lt"/>
            </a:endParaRPr>
          </a:p>
        </p:txBody>
      </p:sp>
    </p:spTree>
    <p:extLst>
      <p:ext uri="{BB962C8B-B14F-4D97-AF65-F5344CB8AC3E}">
        <p14:creationId xmlns:p14="http://schemas.microsoft.com/office/powerpoint/2010/main" val="34962574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2">
            <a:extLst>
              <a:ext uri="{FF2B5EF4-FFF2-40B4-BE49-F238E27FC236}">
                <a16:creationId xmlns:a16="http://schemas.microsoft.com/office/drawing/2014/main" id="{C0F03F40-C0E3-4A38-B45F-39545CE7E3EC}"/>
              </a:ext>
            </a:extLst>
          </p:cNvPr>
          <p:cNvSpPr txBox="1">
            <a:spLocks noChangeArrowheads="1"/>
          </p:cNvSpPr>
          <p:nvPr/>
        </p:nvSpPr>
        <p:spPr bwMode="auto">
          <a:xfrm>
            <a:off x="1009650" y="1403467"/>
            <a:ext cx="8134350" cy="4401205"/>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r>
              <a:rPr lang="nb-NO" altLang="nb-NO" sz="2000" dirty="0">
                <a:latin typeface="+mn-lt"/>
              </a:rPr>
              <a:t>At BNP stiger, fører til økte skatteinntekter som styrker offentlig budsjettbalanse, men det svekker den private kjøpekraften og bidrar til lavere multiplikator og lavere effekt på BNP og sysselsetting (skattekanalen)</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Handelsbalansen svekkes betydelig. Her er det 2 faktorer som begge virker negativt. På den ene siden fører økt inntekt til høyere import. Denne effekten er avhengig av hvor store den marginale importraten er. Den andre faktoren er den styrkede kronekursen som gir en redusert evne til å konkurrere med utlandet, og dette senker produksjonen for de bedrifter som blir berørt</a:t>
            </a:r>
          </a:p>
          <a:p>
            <a:pPr marL="457200" indent="-457200">
              <a:spcBef>
                <a:spcPct val="0"/>
              </a:spcBef>
              <a:defRPr/>
            </a:pPr>
            <a:endParaRPr lang="nb-NO" altLang="nb-NO" sz="2000" dirty="0">
              <a:latin typeface="+mn-lt"/>
            </a:endParaRPr>
          </a:p>
        </p:txBody>
      </p:sp>
      <p:sp>
        <p:nvSpPr>
          <p:cNvPr id="4" name="Rectangle: Rounded Corners 3">
            <a:extLst>
              <a:ext uri="{FF2B5EF4-FFF2-40B4-BE49-F238E27FC236}">
                <a16:creationId xmlns:a16="http://schemas.microsoft.com/office/drawing/2014/main" id="{352BEB69-87F1-4B90-BB57-4884F62A4B23}"/>
              </a:ext>
            </a:extLst>
          </p:cNvPr>
          <p:cNvSpPr/>
          <p:nvPr/>
        </p:nvSpPr>
        <p:spPr>
          <a:xfrm>
            <a:off x="1498601" y="123825"/>
            <a:ext cx="7325361" cy="1279642"/>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av </a:t>
            </a:r>
            <a:r>
              <a:rPr lang="en-US" altLang="en-US" sz="3200" dirty="0" err="1">
                <a:latin typeface="+mj-lt"/>
              </a:rPr>
              <a:t>ekspansiv</a:t>
            </a:r>
            <a:r>
              <a:rPr lang="en-US" altLang="en-US" sz="3200" dirty="0">
                <a:latin typeface="+mj-lt"/>
              </a:rPr>
              <a:t> </a:t>
            </a:r>
            <a:r>
              <a:rPr lang="en-US" altLang="en-US" sz="3200" dirty="0" err="1">
                <a:latin typeface="+mj-lt"/>
              </a:rPr>
              <a:t>finanspolitikk</a:t>
            </a:r>
            <a:r>
              <a:rPr lang="en-US" altLang="en-US" sz="3200" dirty="0">
                <a:latin typeface="+mj-lt"/>
              </a:rPr>
              <a:t> (</a:t>
            </a:r>
            <a:r>
              <a:rPr lang="el-GR" altLang="en-US" sz="3200" dirty="0">
                <a:latin typeface="+mj-lt"/>
              </a:rPr>
              <a:t>Δ</a:t>
            </a:r>
            <a:r>
              <a:rPr lang="nb-NO" altLang="en-US" sz="3200" dirty="0">
                <a:latin typeface="+mj-lt"/>
              </a:rPr>
              <a:t>G&gt;0)</a:t>
            </a:r>
            <a:endParaRPr lang="en-US" altLang="en-US" sz="3200" dirty="0">
              <a:latin typeface="+mj-lt"/>
            </a:endParaRPr>
          </a:p>
        </p:txBody>
      </p:sp>
    </p:spTree>
    <p:extLst>
      <p:ext uri="{BB962C8B-B14F-4D97-AF65-F5344CB8AC3E}">
        <p14:creationId xmlns:p14="http://schemas.microsoft.com/office/powerpoint/2010/main" val="24024396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52BEB69-87F1-4B90-BB57-4884F62A4B23}"/>
              </a:ext>
            </a:extLst>
          </p:cNvPr>
          <p:cNvSpPr/>
          <p:nvPr/>
        </p:nvSpPr>
        <p:spPr>
          <a:xfrm>
            <a:off x="1209675" y="123825"/>
            <a:ext cx="7614287" cy="1279642"/>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av </a:t>
            </a:r>
            <a:r>
              <a:rPr lang="en-US" altLang="en-US" sz="3200" dirty="0" err="1">
                <a:latin typeface="+mj-lt"/>
              </a:rPr>
              <a:t>ekspansiv</a:t>
            </a:r>
            <a:r>
              <a:rPr lang="en-US" altLang="en-US" sz="3200" dirty="0">
                <a:latin typeface="+mj-lt"/>
              </a:rPr>
              <a:t> </a:t>
            </a:r>
            <a:r>
              <a:rPr lang="en-US" altLang="en-US" sz="3200" dirty="0" err="1">
                <a:latin typeface="+mj-lt"/>
              </a:rPr>
              <a:t>pengepolitikk</a:t>
            </a:r>
            <a:r>
              <a:rPr lang="en-US" altLang="en-US" sz="3200" dirty="0">
                <a:latin typeface="+mj-lt"/>
              </a:rPr>
              <a:t> (</a:t>
            </a:r>
            <a:r>
              <a:rPr lang="el-GR" altLang="en-US" sz="3200" dirty="0">
                <a:latin typeface="+mj-lt"/>
              </a:rPr>
              <a:t>Δ</a:t>
            </a:r>
            <a:r>
              <a:rPr lang="nb-NO" altLang="en-US" sz="3200" dirty="0">
                <a:latin typeface="+mj-lt"/>
              </a:rPr>
              <a:t>M&gt;0)</a:t>
            </a:r>
            <a:endParaRPr lang="en-US" altLang="en-US" sz="3200" dirty="0">
              <a:latin typeface="+mj-lt"/>
            </a:endParaRPr>
          </a:p>
        </p:txBody>
      </p:sp>
      <p:pic>
        <p:nvPicPr>
          <p:cNvPr id="6" name="Picture 5" descr="Chart, line chart&#10;&#10;Description automatically generated">
            <a:extLst>
              <a:ext uri="{FF2B5EF4-FFF2-40B4-BE49-F238E27FC236}">
                <a16:creationId xmlns:a16="http://schemas.microsoft.com/office/drawing/2014/main" id="{521B95A8-285C-4984-AD7F-C7126C001095}"/>
              </a:ext>
            </a:extLst>
          </p:cNvPr>
          <p:cNvPicPr>
            <a:picLocks noChangeAspect="1"/>
          </p:cNvPicPr>
          <p:nvPr/>
        </p:nvPicPr>
        <p:blipFill>
          <a:blip r:embed="rId3"/>
          <a:stretch>
            <a:fillRect/>
          </a:stretch>
        </p:blipFill>
        <p:spPr>
          <a:xfrm>
            <a:off x="0" y="1666875"/>
            <a:ext cx="9144000" cy="5279616"/>
          </a:xfrm>
          <a:prstGeom prst="rect">
            <a:avLst/>
          </a:prstGeom>
        </p:spPr>
      </p:pic>
    </p:spTree>
    <p:extLst>
      <p:ext uri="{BB962C8B-B14F-4D97-AF65-F5344CB8AC3E}">
        <p14:creationId xmlns:p14="http://schemas.microsoft.com/office/powerpoint/2010/main" val="28506475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52BEB69-87F1-4B90-BB57-4884F62A4B23}"/>
              </a:ext>
            </a:extLst>
          </p:cNvPr>
          <p:cNvSpPr/>
          <p:nvPr/>
        </p:nvSpPr>
        <p:spPr>
          <a:xfrm>
            <a:off x="1209675" y="123825"/>
            <a:ext cx="7614287" cy="1279642"/>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av </a:t>
            </a:r>
            <a:r>
              <a:rPr lang="en-US" altLang="en-US" sz="3200" dirty="0" err="1">
                <a:latin typeface="+mj-lt"/>
              </a:rPr>
              <a:t>ekspansiv</a:t>
            </a:r>
            <a:r>
              <a:rPr lang="en-US" altLang="en-US" sz="3200" dirty="0">
                <a:latin typeface="+mj-lt"/>
              </a:rPr>
              <a:t> </a:t>
            </a:r>
            <a:r>
              <a:rPr lang="en-US" altLang="en-US" sz="3200" dirty="0" err="1">
                <a:latin typeface="+mj-lt"/>
              </a:rPr>
              <a:t>pengepolitikk</a:t>
            </a:r>
            <a:r>
              <a:rPr lang="en-US" altLang="en-US" sz="3200" dirty="0">
                <a:latin typeface="+mj-lt"/>
              </a:rPr>
              <a:t> (</a:t>
            </a:r>
            <a:r>
              <a:rPr lang="el-GR" altLang="en-US" sz="3200" dirty="0">
                <a:latin typeface="+mj-lt"/>
              </a:rPr>
              <a:t>Δ</a:t>
            </a:r>
            <a:r>
              <a:rPr lang="nb-NO" altLang="en-US" sz="3200" dirty="0">
                <a:latin typeface="+mj-lt"/>
              </a:rPr>
              <a:t>M&gt;0)</a:t>
            </a:r>
            <a:endParaRPr lang="en-US" altLang="en-US" sz="3200" dirty="0">
              <a:latin typeface="+mj-lt"/>
            </a:endParaRPr>
          </a:p>
        </p:txBody>
      </p:sp>
      <p:sp>
        <p:nvSpPr>
          <p:cNvPr id="5" name="TextBox 2">
            <a:extLst>
              <a:ext uri="{FF2B5EF4-FFF2-40B4-BE49-F238E27FC236}">
                <a16:creationId xmlns:a16="http://schemas.microsoft.com/office/drawing/2014/main" id="{FA130B9D-B204-483D-BD61-B10C994E8FD8}"/>
              </a:ext>
            </a:extLst>
          </p:cNvPr>
          <p:cNvSpPr txBox="1">
            <a:spLocks noChangeArrowheads="1"/>
          </p:cNvSpPr>
          <p:nvPr/>
        </p:nvSpPr>
        <p:spPr bwMode="auto">
          <a:xfrm>
            <a:off x="819150" y="993892"/>
            <a:ext cx="8324850" cy="5970865"/>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r>
              <a:rPr lang="nb-NO" altLang="nb-NO" sz="2000" dirty="0">
                <a:latin typeface="+mn-lt"/>
              </a:rPr>
              <a:t>En ekspansiv pengepolitikk fører til at renta går ned i pengemarkedet</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En lavere rente stimulerer økonomien på to ulike måter:</a:t>
            </a:r>
          </a:p>
          <a:p>
            <a:pPr marL="1200150" lvl="1" indent="-457200">
              <a:spcBef>
                <a:spcPct val="0"/>
              </a:spcBef>
              <a:defRPr/>
            </a:pPr>
            <a:endParaRPr lang="nb-NO" altLang="nb-NO" sz="1400" dirty="0">
              <a:latin typeface="+mn-lt"/>
            </a:endParaRPr>
          </a:p>
          <a:p>
            <a:pPr marL="1200150" lvl="1" indent="-457200">
              <a:spcBef>
                <a:spcPct val="0"/>
              </a:spcBef>
              <a:defRPr/>
            </a:pPr>
            <a:r>
              <a:rPr lang="nb-NO" altLang="nb-NO" sz="1400" dirty="0">
                <a:latin typeface="+mn-lt"/>
              </a:rPr>
              <a:t>Det fører til økt investering </a:t>
            </a:r>
          </a:p>
          <a:p>
            <a:pPr marL="1200150" lvl="1" indent="-457200">
              <a:spcBef>
                <a:spcPct val="0"/>
              </a:spcBef>
              <a:defRPr/>
            </a:pPr>
            <a:r>
              <a:rPr lang="nb-NO" altLang="nb-NO" sz="1400" dirty="0">
                <a:latin typeface="+mn-lt"/>
              </a:rPr>
              <a:t>Større produksjon i konkurranseutsatt sektor</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Inkluderes ringvirkningene. Er pengepolitikken derfor effektiv for å justere aktivitetsnivået. Inntektsveksten resulterer i større etterspørsel etter penger, og reduserer noe av den opprinnelige rentenedgangen</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Økte skatteinntekter svekker utslaget på BNP</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Utslaget på handelsbalansen er usikkert. Depresiering av den norske kronen gir bedre handelsbalanse, men importøkningen virker motsatt </a:t>
            </a:r>
            <a:r>
              <a:rPr lang="nb-NO" altLang="nb-NO" sz="2000" dirty="0" err="1">
                <a:latin typeface="+mn-lt"/>
              </a:rPr>
              <a:t>pga</a:t>
            </a:r>
            <a:r>
              <a:rPr lang="nb-NO" altLang="nb-NO" sz="2000" dirty="0">
                <a:latin typeface="+mn-lt"/>
              </a:rPr>
              <a:t> høyere inntekt. Den effekten som er sterkest, vil avgjøre fortegnet på nettovirkningen</a:t>
            </a:r>
          </a:p>
          <a:p>
            <a:pPr marL="457200" indent="-457200">
              <a:spcBef>
                <a:spcPct val="0"/>
              </a:spcBef>
              <a:defRPr/>
            </a:pPr>
            <a:endParaRPr lang="nb-NO" altLang="nb-NO" sz="2000" dirty="0">
              <a:latin typeface="+mn-lt"/>
            </a:endParaRPr>
          </a:p>
        </p:txBody>
      </p:sp>
    </p:spTree>
    <p:extLst>
      <p:ext uri="{BB962C8B-B14F-4D97-AF65-F5344CB8AC3E}">
        <p14:creationId xmlns:p14="http://schemas.microsoft.com/office/powerpoint/2010/main" val="2447570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52BEB69-87F1-4B90-BB57-4884F62A4B23}"/>
              </a:ext>
            </a:extLst>
          </p:cNvPr>
          <p:cNvSpPr/>
          <p:nvPr/>
        </p:nvSpPr>
        <p:spPr>
          <a:xfrm>
            <a:off x="923925" y="123825"/>
            <a:ext cx="7900037" cy="148590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av </a:t>
            </a:r>
            <a:r>
              <a:rPr lang="en-US" altLang="en-US" sz="3200" dirty="0" err="1">
                <a:latin typeface="+mj-lt"/>
              </a:rPr>
              <a:t>skift</a:t>
            </a:r>
            <a:r>
              <a:rPr lang="en-US" altLang="en-US" sz="3200" dirty="0">
                <a:latin typeface="+mj-lt"/>
              </a:rPr>
              <a:t> i </a:t>
            </a:r>
            <a:r>
              <a:rPr lang="en-US" altLang="en-US" sz="3200" dirty="0" err="1">
                <a:latin typeface="+mj-lt"/>
              </a:rPr>
              <a:t>eksogene</a:t>
            </a:r>
            <a:r>
              <a:rPr lang="en-US" altLang="en-US" sz="3200" dirty="0">
                <a:latin typeface="+mj-lt"/>
              </a:rPr>
              <a:t> </a:t>
            </a:r>
            <a:r>
              <a:rPr lang="en-US" altLang="en-US" sz="3200" dirty="0" err="1">
                <a:latin typeface="+mj-lt"/>
              </a:rPr>
              <a:t>etterspørsel</a:t>
            </a:r>
            <a:r>
              <a:rPr lang="en-US" altLang="en-US" sz="3200" dirty="0">
                <a:latin typeface="+mj-lt"/>
              </a:rPr>
              <a:t> (</a:t>
            </a:r>
            <a:r>
              <a:rPr lang="el-GR" altLang="en-US" sz="3200" dirty="0">
                <a:latin typeface="+mj-lt"/>
              </a:rPr>
              <a:t>Δ</a:t>
            </a:r>
            <a:r>
              <a:rPr lang="nb-NO" altLang="en-US" sz="3200" dirty="0">
                <a:latin typeface="+mj-lt"/>
              </a:rPr>
              <a:t>Z</a:t>
            </a:r>
            <a:r>
              <a:rPr lang="nb-NO" altLang="en-US" sz="3200" baseline="30000" dirty="0">
                <a:latin typeface="+mj-lt"/>
              </a:rPr>
              <a:t>0</a:t>
            </a:r>
            <a:r>
              <a:rPr lang="nb-NO" altLang="en-US" sz="3200" dirty="0">
                <a:latin typeface="+mj-lt"/>
              </a:rPr>
              <a:t>&gt;0)</a:t>
            </a:r>
            <a:endParaRPr lang="en-US" altLang="en-US" sz="3200" dirty="0">
              <a:latin typeface="+mj-lt"/>
            </a:endParaRPr>
          </a:p>
        </p:txBody>
      </p:sp>
      <p:sp>
        <p:nvSpPr>
          <p:cNvPr id="5" name="TextBox 2">
            <a:extLst>
              <a:ext uri="{FF2B5EF4-FFF2-40B4-BE49-F238E27FC236}">
                <a16:creationId xmlns:a16="http://schemas.microsoft.com/office/drawing/2014/main" id="{FA130B9D-B204-483D-BD61-B10C994E8FD8}"/>
              </a:ext>
            </a:extLst>
          </p:cNvPr>
          <p:cNvSpPr txBox="1">
            <a:spLocks noChangeArrowheads="1"/>
          </p:cNvSpPr>
          <p:nvPr/>
        </p:nvSpPr>
        <p:spPr bwMode="auto">
          <a:xfrm>
            <a:off x="819150" y="993892"/>
            <a:ext cx="8324850" cy="1323439"/>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Virkningen blir den samme som ved et skift i G (se lærebok)</a:t>
            </a:r>
          </a:p>
        </p:txBody>
      </p:sp>
    </p:spTree>
    <p:extLst>
      <p:ext uri="{BB962C8B-B14F-4D97-AF65-F5344CB8AC3E}">
        <p14:creationId xmlns:p14="http://schemas.microsoft.com/office/powerpoint/2010/main" val="21689875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52BEB69-87F1-4B90-BB57-4884F62A4B23}"/>
              </a:ext>
            </a:extLst>
          </p:cNvPr>
          <p:cNvSpPr/>
          <p:nvPr/>
        </p:nvSpPr>
        <p:spPr>
          <a:xfrm>
            <a:off x="923925" y="123825"/>
            <a:ext cx="7900037" cy="148590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av </a:t>
            </a:r>
            <a:r>
              <a:rPr lang="en-US" altLang="en-US" sz="3200" dirty="0" err="1">
                <a:latin typeface="+mj-lt"/>
              </a:rPr>
              <a:t>forventning</a:t>
            </a:r>
            <a:r>
              <a:rPr lang="en-US" altLang="en-US" sz="3200" dirty="0">
                <a:latin typeface="+mj-lt"/>
              </a:rPr>
              <a:t> om </a:t>
            </a:r>
            <a:r>
              <a:rPr lang="en-US" altLang="en-US" sz="3200" dirty="0" err="1">
                <a:latin typeface="+mj-lt"/>
              </a:rPr>
              <a:t>svekket</a:t>
            </a:r>
            <a:r>
              <a:rPr lang="en-US" altLang="en-US" sz="3200" dirty="0">
                <a:latin typeface="+mj-lt"/>
              </a:rPr>
              <a:t> NOK (</a:t>
            </a:r>
            <a:r>
              <a:rPr lang="el-GR" altLang="en-US" sz="3200" dirty="0">
                <a:latin typeface="+mj-lt"/>
              </a:rPr>
              <a:t>Δ</a:t>
            </a:r>
            <a:r>
              <a:rPr lang="nb-NO" altLang="en-US" sz="3200" dirty="0" err="1">
                <a:latin typeface="+mj-lt"/>
              </a:rPr>
              <a:t>e</a:t>
            </a:r>
            <a:r>
              <a:rPr lang="nb-NO" altLang="en-US" sz="3200" baseline="30000" dirty="0" err="1">
                <a:latin typeface="+mj-lt"/>
              </a:rPr>
              <a:t>e</a:t>
            </a:r>
            <a:r>
              <a:rPr lang="nb-NO" altLang="en-US" sz="3200" dirty="0">
                <a:latin typeface="+mj-lt"/>
              </a:rPr>
              <a:t>&lt;0)</a:t>
            </a:r>
            <a:endParaRPr lang="en-US" altLang="en-US" sz="3200" dirty="0">
              <a:latin typeface="+mj-lt"/>
            </a:endParaRPr>
          </a:p>
        </p:txBody>
      </p:sp>
      <p:pic>
        <p:nvPicPr>
          <p:cNvPr id="3" name="Picture 2" descr="Line chart&#10;&#10;Description automatically generated">
            <a:extLst>
              <a:ext uri="{FF2B5EF4-FFF2-40B4-BE49-F238E27FC236}">
                <a16:creationId xmlns:a16="http://schemas.microsoft.com/office/drawing/2014/main" id="{DA6D374C-91C6-44DC-92A7-F3CB25BDCB0C}"/>
              </a:ext>
            </a:extLst>
          </p:cNvPr>
          <p:cNvPicPr>
            <a:picLocks noChangeAspect="1"/>
          </p:cNvPicPr>
          <p:nvPr/>
        </p:nvPicPr>
        <p:blipFill>
          <a:blip r:embed="rId3"/>
          <a:stretch>
            <a:fillRect/>
          </a:stretch>
        </p:blipFill>
        <p:spPr>
          <a:xfrm>
            <a:off x="-119012" y="1781174"/>
            <a:ext cx="9263011" cy="5076825"/>
          </a:xfrm>
          <a:prstGeom prst="rect">
            <a:avLst/>
          </a:prstGeom>
        </p:spPr>
      </p:pic>
    </p:spTree>
    <p:extLst>
      <p:ext uri="{BB962C8B-B14F-4D97-AF65-F5344CB8AC3E}">
        <p14:creationId xmlns:p14="http://schemas.microsoft.com/office/powerpoint/2010/main" val="11798964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FA130B9D-B204-483D-BD61-B10C994E8FD8}"/>
              </a:ext>
            </a:extLst>
          </p:cNvPr>
          <p:cNvSpPr txBox="1">
            <a:spLocks noChangeArrowheads="1"/>
          </p:cNvSpPr>
          <p:nvPr/>
        </p:nvSpPr>
        <p:spPr bwMode="auto">
          <a:xfrm>
            <a:off x="819150" y="1755892"/>
            <a:ext cx="8324850" cy="2862322"/>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Forventninger om svekket krone fører til at dagens kronekurs går ned</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Svakere krone stimulerer vår konkurranseutsatte sektor</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Høyere BNP bidrar til at renta stiger, og dette reduserer utslaget på både BNP og kronekursen</a:t>
            </a:r>
          </a:p>
        </p:txBody>
      </p:sp>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148590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av </a:t>
            </a:r>
            <a:r>
              <a:rPr lang="en-US" altLang="en-US" sz="3200" dirty="0" err="1">
                <a:latin typeface="+mj-lt"/>
              </a:rPr>
              <a:t>forventning</a:t>
            </a:r>
            <a:r>
              <a:rPr lang="en-US" altLang="en-US" sz="3200" dirty="0">
                <a:latin typeface="+mj-lt"/>
              </a:rPr>
              <a:t> om </a:t>
            </a:r>
            <a:r>
              <a:rPr lang="en-US" altLang="en-US" sz="3200" dirty="0" err="1">
                <a:latin typeface="+mj-lt"/>
              </a:rPr>
              <a:t>svekket</a:t>
            </a:r>
            <a:r>
              <a:rPr lang="en-US" altLang="en-US" sz="3200" dirty="0">
                <a:latin typeface="+mj-lt"/>
              </a:rPr>
              <a:t> NOK (</a:t>
            </a:r>
            <a:r>
              <a:rPr lang="el-GR" altLang="en-US" sz="3200" dirty="0">
                <a:latin typeface="+mj-lt"/>
              </a:rPr>
              <a:t>Δ</a:t>
            </a:r>
            <a:r>
              <a:rPr lang="nb-NO" altLang="en-US" sz="3200" dirty="0" err="1">
                <a:latin typeface="+mj-lt"/>
              </a:rPr>
              <a:t>e</a:t>
            </a:r>
            <a:r>
              <a:rPr lang="nb-NO" altLang="en-US" sz="3200" baseline="30000" dirty="0" err="1">
                <a:latin typeface="+mj-lt"/>
              </a:rPr>
              <a:t>e</a:t>
            </a:r>
            <a:r>
              <a:rPr lang="nb-NO" altLang="en-US" sz="3200" dirty="0">
                <a:latin typeface="+mj-lt"/>
              </a:rPr>
              <a:t>&lt;0)</a:t>
            </a:r>
            <a:endParaRPr lang="en-US" altLang="en-US" sz="3200" dirty="0">
              <a:latin typeface="+mj-lt"/>
            </a:endParaRPr>
          </a:p>
        </p:txBody>
      </p:sp>
    </p:spTree>
    <p:extLst>
      <p:ext uri="{BB962C8B-B14F-4D97-AF65-F5344CB8AC3E}">
        <p14:creationId xmlns:p14="http://schemas.microsoft.com/office/powerpoint/2010/main" val="8400976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148590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ISLM </a:t>
            </a:r>
            <a:r>
              <a:rPr lang="en-US" altLang="en-US" sz="3200" dirty="0" err="1">
                <a:latin typeface="+mj-lt"/>
              </a:rPr>
              <a:t>modell</a:t>
            </a:r>
            <a:r>
              <a:rPr lang="en-US" altLang="en-US" sz="3200" dirty="0">
                <a:latin typeface="+mj-lt"/>
              </a:rPr>
              <a:t> med </a:t>
            </a:r>
            <a:r>
              <a:rPr lang="en-US" altLang="en-US" sz="3200" dirty="0" err="1">
                <a:latin typeface="+mj-lt"/>
              </a:rPr>
              <a:t>flytende</a:t>
            </a:r>
            <a:r>
              <a:rPr lang="en-US" altLang="en-US" sz="3200" dirty="0">
                <a:latin typeface="+mj-lt"/>
              </a:rPr>
              <a:t> </a:t>
            </a:r>
            <a:r>
              <a:rPr lang="en-US" altLang="en-US" sz="3200" dirty="0" err="1">
                <a:latin typeface="+mj-lt"/>
              </a:rPr>
              <a:t>kronekurs</a:t>
            </a:r>
            <a:endParaRPr lang="en-US" altLang="en-US" sz="3200" dirty="0">
              <a:latin typeface="+mj-lt"/>
            </a:endParaRPr>
          </a:p>
          <a:p>
            <a:pPr algn="ctr">
              <a:defRPr/>
            </a:pPr>
            <a:r>
              <a:rPr lang="en-US" altLang="en-US" sz="3200" dirty="0" err="1">
                <a:latin typeface="+mj-lt"/>
              </a:rPr>
              <a:t>Effekten</a:t>
            </a:r>
            <a:r>
              <a:rPr lang="en-US" altLang="en-US" sz="3200" dirty="0">
                <a:latin typeface="+mj-lt"/>
              </a:rPr>
              <a:t> </a:t>
            </a:r>
            <a:r>
              <a:rPr lang="nb-NO" altLang="en-US" sz="3200" dirty="0">
                <a:latin typeface="+mj-lt"/>
              </a:rPr>
              <a:t>endringer eksogene variable</a:t>
            </a:r>
            <a:endParaRPr lang="en-US" altLang="en-US" sz="3200" dirty="0">
              <a:latin typeface="+mj-lt"/>
            </a:endParaRPr>
          </a:p>
        </p:txBody>
      </p:sp>
      <p:pic>
        <p:nvPicPr>
          <p:cNvPr id="3" name="Picture 2" descr="Table&#10;&#10;Description automatically generated">
            <a:extLst>
              <a:ext uri="{FF2B5EF4-FFF2-40B4-BE49-F238E27FC236}">
                <a16:creationId xmlns:a16="http://schemas.microsoft.com/office/drawing/2014/main" id="{128BB046-A131-4B80-9842-FC1C305A1E54}"/>
              </a:ext>
            </a:extLst>
          </p:cNvPr>
          <p:cNvPicPr>
            <a:picLocks noChangeAspect="1"/>
          </p:cNvPicPr>
          <p:nvPr/>
        </p:nvPicPr>
        <p:blipFill>
          <a:blip r:embed="rId3"/>
          <a:stretch>
            <a:fillRect/>
          </a:stretch>
        </p:blipFill>
        <p:spPr>
          <a:xfrm>
            <a:off x="0" y="1866901"/>
            <a:ext cx="9144000" cy="4991100"/>
          </a:xfrm>
          <a:prstGeom prst="rect">
            <a:avLst/>
          </a:prstGeom>
        </p:spPr>
      </p:pic>
    </p:spTree>
    <p:extLst>
      <p:ext uri="{BB962C8B-B14F-4D97-AF65-F5344CB8AC3E}">
        <p14:creationId xmlns:p14="http://schemas.microsoft.com/office/powerpoint/2010/main" val="13909809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IS/MP </a:t>
            </a:r>
            <a:r>
              <a:rPr lang="en-US" altLang="en-US" sz="3200" dirty="0" err="1">
                <a:latin typeface="+mj-lt"/>
              </a:rPr>
              <a:t>modell</a:t>
            </a:r>
            <a:endParaRPr lang="en-US" altLang="en-US" sz="3200" dirty="0">
              <a:latin typeface="+mj-lt"/>
            </a:endParaRPr>
          </a:p>
        </p:txBody>
      </p:sp>
      <p:sp>
        <p:nvSpPr>
          <p:cNvPr id="4" name="TextBox 2">
            <a:extLst>
              <a:ext uri="{FF2B5EF4-FFF2-40B4-BE49-F238E27FC236}">
                <a16:creationId xmlns:a16="http://schemas.microsoft.com/office/drawing/2014/main" id="{53B5BD90-BB99-48C6-9AD1-B688650C1B96}"/>
              </a:ext>
            </a:extLst>
          </p:cNvPr>
          <p:cNvSpPr txBox="1">
            <a:spLocks noChangeArrowheads="1"/>
          </p:cNvSpPr>
          <p:nvPr/>
        </p:nvSpPr>
        <p:spPr bwMode="auto">
          <a:xfrm>
            <a:off x="923925" y="727192"/>
            <a:ext cx="8143875" cy="5632311"/>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I praksis fastsetter Norges Bank styringsrenta og pengemarkedsrenta gjennom markedsoperasjoner (</a:t>
            </a:r>
            <a:r>
              <a:rPr lang="nb-NO" altLang="nb-NO" sz="2000" dirty="0" err="1">
                <a:latin typeface="+mn-lt"/>
              </a:rPr>
              <a:t>Monetary</a:t>
            </a:r>
            <a:r>
              <a:rPr lang="nb-NO" altLang="nb-NO" sz="2000" dirty="0">
                <a:latin typeface="+mn-lt"/>
              </a:rPr>
              <a:t> Policy)</a:t>
            </a: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Vi får da en horisontal MP kurve istedenfor LM kurve</a:t>
            </a: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Norges Bank sørger for at renta holdes konstant selv om BNP endres</a:t>
            </a: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p:txBody>
      </p:sp>
    </p:spTree>
    <p:extLst>
      <p:ext uri="{BB962C8B-B14F-4D97-AF65-F5344CB8AC3E}">
        <p14:creationId xmlns:p14="http://schemas.microsoft.com/office/powerpoint/2010/main" val="2684777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BA2D69-0E5E-41C0-BD9B-417C6218C7DD}"/>
              </a:ext>
            </a:extLst>
          </p:cNvPr>
          <p:cNvSpPr>
            <a:spLocks noChangeArrowheads="1"/>
          </p:cNvSpPr>
          <p:nvPr/>
        </p:nvSpPr>
        <p:spPr bwMode="auto">
          <a:xfrm>
            <a:off x="994602" y="1333500"/>
            <a:ext cx="7835073" cy="11430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Autofit/>
          </a:bodyPr>
          <a:lstStyle/>
          <a:p>
            <a:pPr marL="0" marR="0" lvl="0" indent="0" fontAlgn="base">
              <a:lnSpc>
                <a:spcPct val="90000"/>
              </a:lnSpc>
              <a:spcBef>
                <a:spcPct val="0"/>
              </a:spcBef>
              <a:spcAft>
                <a:spcPts val="600"/>
              </a:spcAft>
              <a:buClrTx/>
              <a:buSzTx/>
              <a:tabLst/>
            </a:pPr>
            <a:r>
              <a:rPr kumimoji="0" lang="nb-NO" altLang="nb-NO" sz="2800" b="1" strike="noStrike" cap="none" normalizeH="0" baseline="0" dirty="0">
                <a:ln>
                  <a:noFill/>
                </a:ln>
                <a:effectLst/>
                <a:latin typeface="Arial"/>
                <a:ea typeface="+mj-ea"/>
                <a:cs typeface="Arial"/>
              </a:rPr>
              <a:t>Englands sentralbanksjef advarer mot skyhøye energipriser: – Et historisk sjokk</a:t>
            </a:r>
          </a:p>
          <a:p>
            <a:pPr marL="0" marR="0" lvl="0" indent="0" fontAlgn="base">
              <a:lnSpc>
                <a:spcPct val="90000"/>
              </a:lnSpc>
              <a:spcBef>
                <a:spcPct val="0"/>
              </a:spcBef>
              <a:spcAft>
                <a:spcPts val="600"/>
              </a:spcAft>
              <a:buClrTx/>
              <a:buSzTx/>
              <a:tabLst/>
            </a:pPr>
            <a:endParaRPr kumimoji="0" lang="nb-NO" altLang="nb-NO" sz="2000" u="none" strike="noStrike" cap="none" normalizeH="0" baseline="0" dirty="0">
              <a:ln>
                <a:noFill/>
              </a:ln>
              <a:effectLst/>
              <a:latin typeface="Arial"/>
              <a:ea typeface="+mj-ea"/>
              <a:cs typeface="Arial"/>
            </a:endParaRPr>
          </a:p>
          <a:p>
            <a:pPr marL="0" marR="0" lvl="0" indent="0" fontAlgn="base">
              <a:lnSpc>
                <a:spcPct val="90000"/>
              </a:lnSpc>
              <a:spcBef>
                <a:spcPct val="0"/>
              </a:spcBef>
              <a:spcAft>
                <a:spcPts val="600"/>
              </a:spcAft>
              <a:buClrTx/>
              <a:buSzTx/>
              <a:tabLst/>
            </a:pPr>
            <a:r>
              <a:rPr kumimoji="0" lang="nb-NO" altLang="nb-NO" sz="2000" u="none" strike="noStrike" cap="none" normalizeH="0" baseline="0" dirty="0">
                <a:ln>
                  <a:noFill/>
                </a:ln>
                <a:effectLst/>
                <a:latin typeface="Arial"/>
                <a:ea typeface="+mj-ea"/>
                <a:cs typeface="Arial"/>
              </a:rPr>
              <a:t>Den engelske sentralbanksjefen, Andrew Bailey, frykter at økt inflasjon koblet med økende energipriser vil føre til tilstander som overgår oljekrisen på 1970-tallet.</a:t>
            </a:r>
          </a:p>
          <a:p>
            <a:pPr marL="0" marR="0" lvl="0" indent="0" fontAlgn="base">
              <a:lnSpc>
                <a:spcPct val="90000"/>
              </a:lnSpc>
              <a:spcBef>
                <a:spcPct val="0"/>
              </a:spcBef>
              <a:spcAft>
                <a:spcPts val="600"/>
              </a:spcAft>
              <a:buClrTx/>
              <a:buSzTx/>
              <a:tabLst/>
            </a:pPr>
            <a:endParaRPr kumimoji="0" lang="nb-NO" altLang="nb-NO" sz="2000" u="none" strike="noStrike" cap="none" normalizeH="0" baseline="0" dirty="0">
              <a:ln>
                <a:noFill/>
              </a:ln>
              <a:effectLst/>
              <a:latin typeface="Arial"/>
              <a:ea typeface="+mj-ea"/>
              <a:cs typeface="Arial"/>
              <a:hlinkClick r:id="rId3"/>
            </a:endParaRPr>
          </a:p>
          <a:p>
            <a:pPr marL="0" marR="0" lvl="0" indent="0" fontAlgn="base">
              <a:lnSpc>
                <a:spcPct val="90000"/>
              </a:lnSpc>
              <a:spcBef>
                <a:spcPct val="0"/>
              </a:spcBef>
              <a:spcAft>
                <a:spcPts val="600"/>
              </a:spcAft>
              <a:buClrTx/>
              <a:buSzTx/>
              <a:tabLst/>
            </a:pPr>
            <a:r>
              <a:rPr kumimoji="0" lang="nb-NO" altLang="nb-NO" sz="2000" u="none" strike="noStrike" cap="none" normalizeH="0" baseline="0" dirty="0">
                <a:ln>
                  <a:noFill/>
                </a:ln>
                <a:effectLst/>
                <a:latin typeface="Arial"/>
                <a:ea typeface="+mj-ea"/>
                <a:cs typeface="Arial"/>
                <a:hlinkClick r:id="rId3"/>
              </a:rPr>
              <a:t>https://e24.no/internasjonal-oekonomi/i/qWdl8O/englands-sentralbanksjef-advarer-mot-skyhoeye-energipriser-et-historisk-sjokk</a:t>
            </a:r>
            <a:endParaRPr kumimoji="0" lang="nb-NO" altLang="nb-NO" sz="2000" u="none" strike="noStrike" cap="none" normalizeH="0" baseline="0" dirty="0">
              <a:ln>
                <a:noFill/>
              </a:ln>
              <a:effectLst/>
              <a:latin typeface="Arial"/>
              <a:ea typeface="+mj-ea"/>
              <a:cs typeface="Arial"/>
            </a:endParaRPr>
          </a:p>
          <a:p>
            <a:pPr marL="0" marR="0" lvl="0" indent="0" fontAlgn="base">
              <a:lnSpc>
                <a:spcPct val="90000"/>
              </a:lnSpc>
              <a:spcBef>
                <a:spcPct val="0"/>
              </a:spcBef>
              <a:spcAft>
                <a:spcPts val="600"/>
              </a:spcAft>
              <a:buClrTx/>
              <a:buSzTx/>
              <a:tabLst/>
            </a:pPr>
            <a:r>
              <a:rPr kumimoji="0" lang="nb-NO" altLang="nb-NO" sz="2000" u="none" strike="noStrike" cap="none" normalizeH="0" baseline="0" dirty="0">
                <a:ln>
                  <a:noFill/>
                </a:ln>
                <a:effectLst/>
                <a:latin typeface="Arial"/>
                <a:ea typeface="+mj-ea"/>
                <a:cs typeface="Arial"/>
              </a:rPr>
              <a:t>          </a:t>
            </a:r>
          </a:p>
        </p:txBody>
      </p:sp>
      <p:pic>
        <p:nvPicPr>
          <p:cNvPr id="7170" name="Picture 2">
            <a:extLst>
              <a:ext uri="{FF2B5EF4-FFF2-40B4-BE49-F238E27FC236}">
                <a16:creationId xmlns:a16="http://schemas.microsoft.com/office/drawing/2014/main" id="{C85D81E1-D3A3-4D0D-9980-681D5F1BF3C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8463" r="3" b="3"/>
          <a:stretch/>
        </p:blipFill>
        <p:spPr bwMode="auto">
          <a:xfrm>
            <a:off x="1004128" y="4381500"/>
            <a:ext cx="4053156" cy="2476500"/>
          </a:xfrm>
          <a:prstGeom prst="rect">
            <a:avLst/>
          </a:prstGeom>
          <a:solidFill>
            <a:srgbClr val="FFFFFF"/>
          </a:solidFill>
        </p:spPr>
      </p:pic>
      <p:pic>
        <p:nvPicPr>
          <p:cNvPr id="7172" name="Picture 4">
            <a:extLst>
              <a:ext uri="{FF2B5EF4-FFF2-40B4-BE49-F238E27FC236}">
                <a16:creationId xmlns:a16="http://schemas.microsoft.com/office/drawing/2014/main" id="{27C18AD6-7CA4-49F7-8226-7DDC639479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41673" y="4381500"/>
            <a:ext cx="3305865" cy="2476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IS/MP </a:t>
            </a:r>
            <a:r>
              <a:rPr lang="en-US" altLang="en-US" sz="3200" dirty="0" err="1">
                <a:latin typeface="+mj-lt"/>
              </a:rPr>
              <a:t>modell</a:t>
            </a:r>
            <a:endParaRPr lang="en-US" altLang="en-US" sz="3200" dirty="0">
              <a:latin typeface="+mj-lt"/>
            </a:endParaRPr>
          </a:p>
        </p:txBody>
      </p:sp>
      <p:sp>
        <p:nvSpPr>
          <p:cNvPr id="10" name="TextBox 2">
            <a:extLst>
              <a:ext uri="{FF2B5EF4-FFF2-40B4-BE49-F238E27FC236}">
                <a16:creationId xmlns:a16="http://schemas.microsoft.com/office/drawing/2014/main" id="{CD6DCA97-7D3A-467F-AC43-B617B1ECEE98}"/>
              </a:ext>
            </a:extLst>
          </p:cNvPr>
          <p:cNvSpPr txBox="1">
            <a:spLocks noChangeArrowheads="1"/>
          </p:cNvSpPr>
          <p:nvPr/>
        </p:nvSpPr>
        <p:spPr bwMode="auto">
          <a:xfrm>
            <a:off x="1009650" y="1403467"/>
            <a:ext cx="8134350" cy="4708981"/>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r>
              <a:rPr lang="nb-NO" altLang="nb-NO" sz="2000" dirty="0">
                <a:latin typeface="+mn-lt"/>
              </a:rPr>
              <a:t>IS-MP modell for en åpen økonomi med flytende valutakurs der sentralbanken setter renten:</a:t>
            </a: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endParaRPr lang="nb-NO" altLang="nb-NO" sz="2000" dirty="0">
              <a:latin typeface="+mn-lt"/>
            </a:endParaRPr>
          </a:p>
          <a:p>
            <a:pPr>
              <a:spcBef>
                <a:spcPct val="0"/>
              </a:spcBef>
              <a:buFontTx/>
              <a:buNone/>
              <a:defRPr/>
            </a:pPr>
            <a:r>
              <a:rPr lang="nb-NO" altLang="nb-NO" sz="2000" dirty="0">
                <a:latin typeface="+mn-lt"/>
              </a:rPr>
              <a:t>Endogene variable: Y, i, E</a:t>
            </a:r>
          </a:p>
          <a:p>
            <a:pPr>
              <a:spcBef>
                <a:spcPct val="0"/>
              </a:spcBef>
              <a:buFontTx/>
              <a:buNone/>
              <a:defRPr/>
            </a:pPr>
            <a:r>
              <a:rPr lang="nb-NO" altLang="nb-NO" sz="2000" dirty="0">
                <a:latin typeface="+mn-lt"/>
              </a:rPr>
              <a:t>Eksogene variable: i</a:t>
            </a:r>
            <a:r>
              <a:rPr lang="nb-NO" altLang="nb-NO" sz="2000" baseline="30000" dirty="0">
                <a:latin typeface="+mn-lt"/>
              </a:rPr>
              <a:t>*</a:t>
            </a:r>
            <a:r>
              <a:rPr lang="nb-NO" altLang="nb-NO" sz="2000" dirty="0">
                <a:latin typeface="+mn-lt"/>
              </a:rPr>
              <a:t>, i</a:t>
            </a:r>
            <a:r>
              <a:rPr lang="nb-NO" altLang="nb-NO" sz="2000" baseline="-25000" dirty="0">
                <a:latin typeface="+mn-lt"/>
              </a:rPr>
              <a:t>s</a:t>
            </a:r>
            <a:r>
              <a:rPr lang="nb-NO" altLang="nb-NO" sz="2000" dirty="0">
                <a:latin typeface="+mn-lt"/>
              </a:rPr>
              <a:t>, </a:t>
            </a:r>
            <a:r>
              <a:rPr lang="nb-NO" altLang="nb-NO" sz="2000" dirty="0" err="1">
                <a:latin typeface="+mn-lt"/>
              </a:rPr>
              <a:t>E</a:t>
            </a:r>
            <a:r>
              <a:rPr lang="nb-NO" altLang="nb-NO" sz="2000" baseline="30000" dirty="0" err="1">
                <a:latin typeface="+mn-lt"/>
              </a:rPr>
              <a:t>e</a:t>
            </a:r>
            <a:r>
              <a:rPr lang="nb-NO" altLang="nb-NO" sz="2000" dirty="0">
                <a:latin typeface="+mn-lt"/>
              </a:rPr>
              <a:t>, M, G, T</a:t>
            </a:r>
            <a:r>
              <a:rPr lang="nb-NO" altLang="nb-NO" sz="2000" baseline="30000" dirty="0">
                <a:latin typeface="+mn-lt"/>
              </a:rPr>
              <a:t>0 </a:t>
            </a:r>
          </a:p>
          <a:p>
            <a:pPr>
              <a:spcBef>
                <a:spcPct val="0"/>
              </a:spcBef>
              <a:buFontTx/>
              <a:buNone/>
              <a:defRPr/>
            </a:pPr>
            <a:r>
              <a:rPr lang="nb-NO" altLang="nb-NO" sz="2000" dirty="0">
                <a:latin typeface="+mn-lt"/>
              </a:rPr>
              <a:t>Offentlige virkemidler: T, t, G og i</a:t>
            </a:r>
            <a:r>
              <a:rPr lang="nb-NO" altLang="nb-NO" sz="2000" baseline="-25000" dirty="0">
                <a:latin typeface="+mn-lt"/>
              </a:rPr>
              <a:t>s</a:t>
            </a:r>
            <a:endParaRPr lang="nb-NO" altLang="nb-NO" sz="2000" dirty="0">
              <a:latin typeface="+mn-lt"/>
            </a:endParaRPr>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D7C56D54-0916-4140-A423-116BE7AB19B1}"/>
                  </a:ext>
                </a:extLst>
              </p:cNvPr>
              <p:cNvSpPr txBox="1"/>
              <p:nvPr/>
            </p:nvSpPr>
            <p:spPr>
              <a:xfrm>
                <a:off x="1590040" y="2174070"/>
                <a:ext cx="5963919" cy="58214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𝐼𝑆</m:t>
                      </m:r>
                      <m:r>
                        <a:rPr lang="nb-NO" b="0" i="1" smtClean="0">
                          <a:latin typeface="Cambria Math" panose="02040503050406030204" pitchFamily="18" charset="0"/>
                        </a:rPr>
                        <m:t>: </m:t>
                      </m:r>
                      <m:r>
                        <a:rPr lang="nb-NO" b="0" i="1" smtClean="0">
                          <a:latin typeface="Cambria Math" panose="02040503050406030204" pitchFamily="18" charset="0"/>
                        </a:rPr>
                        <m:t>𝑌</m:t>
                      </m:r>
                      <m:r>
                        <a:rPr lang="nb-NO" b="0" i="1" smtClean="0">
                          <a:latin typeface="Cambria Math" panose="02040503050406030204" pitchFamily="18" charset="0"/>
                        </a:rPr>
                        <m:t>=</m:t>
                      </m:r>
                      <m:r>
                        <a:rPr lang="nb-NO" b="0" i="1" smtClean="0">
                          <a:latin typeface="Cambria Math" panose="02040503050406030204" pitchFamily="18" charset="0"/>
                        </a:rPr>
                        <m:t>𝑚</m:t>
                      </m:r>
                      <m:r>
                        <a:rPr lang="nb-NO" b="0" i="1" smtClean="0">
                          <a:latin typeface="Cambria Math" panose="02040503050406030204" pitchFamily="18" charset="0"/>
                        </a:rPr>
                        <m:t>[</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𝑍</m:t>
                          </m:r>
                        </m:e>
                        <m:sup>
                          <m:r>
                            <a:rPr lang="nb-NO" b="0" i="1" smtClean="0">
                              <a:latin typeface="Cambria Math" panose="02040503050406030204" pitchFamily="18" charset="0"/>
                            </a:rPr>
                            <m:t>0</m:t>
                          </m:r>
                        </m:sup>
                      </m:sSup>
                      <m:r>
                        <a:rPr lang="nb-NO" b="0" i="1" smtClean="0">
                          <a:latin typeface="Cambria Math" panose="02040503050406030204" pitchFamily="18" charset="0"/>
                        </a:rPr>
                        <m:t>+</m:t>
                      </m:r>
                      <m:r>
                        <a:rPr lang="nb-NO" b="0" i="1" smtClean="0">
                          <a:latin typeface="Cambria Math" panose="02040503050406030204" pitchFamily="18" charset="0"/>
                        </a:rPr>
                        <m:t>𝐺</m:t>
                      </m:r>
                      <m:r>
                        <a:rPr lang="nb-NO" b="0" i="1" smtClean="0">
                          <a:latin typeface="Cambria Math" panose="02040503050406030204" pitchFamily="18" charset="0"/>
                        </a:rPr>
                        <m:t>−</m:t>
                      </m:r>
                      <m:r>
                        <a:rPr lang="nb-NO" b="0" i="1" smtClean="0">
                          <a:latin typeface="Cambria Math" panose="02040503050406030204" pitchFamily="18" charset="0"/>
                        </a:rPr>
                        <m:t>𝑐</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𝑇</m:t>
                          </m:r>
                        </m:e>
                        <m:sup>
                          <m:r>
                            <a:rPr lang="nb-NO" b="0" i="1" smtClean="0">
                              <a:latin typeface="Cambria Math" panose="02040503050406030204" pitchFamily="18" charset="0"/>
                            </a:rPr>
                            <m:t>0</m:t>
                          </m:r>
                        </m:sup>
                      </m:sSup>
                      <m:r>
                        <a:rPr lang="nb-NO" b="0" i="1" smtClean="0">
                          <a:latin typeface="Cambria Math" panose="02040503050406030204" pitchFamily="18" charset="0"/>
                        </a:rPr>
                        <m:t>−</m:t>
                      </m:r>
                      <m:f>
                        <m:fPr>
                          <m:ctrlPr>
                            <a:rPr lang="nb-NO" i="1">
                              <a:latin typeface="Cambria Math" panose="02040503050406030204" pitchFamily="18" charset="0"/>
                            </a:rPr>
                          </m:ctrlPr>
                        </m:fPr>
                        <m:num>
                          <m:r>
                            <a:rPr lang="nb-NO" b="0" i="1" smtClean="0">
                              <a:latin typeface="Cambria Math" panose="02040503050406030204" pitchFamily="18" charset="0"/>
                            </a:rPr>
                            <m:t>𝑒</m:t>
                          </m:r>
                        </m:num>
                        <m:den>
                          <m:r>
                            <a:rPr lang="nb-NO" i="1">
                              <a:latin typeface="Cambria Math" panose="02040503050406030204" pitchFamily="18" charset="0"/>
                            </a:rPr>
                            <m:t>1+</m:t>
                          </m:r>
                          <m:sSup>
                            <m:sSupPr>
                              <m:ctrlPr>
                                <a:rPr lang="nb-NO" i="1">
                                  <a:latin typeface="Cambria Math" panose="02040503050406030204" pitchFamily="18" charset="0"/>
                                </a:rPr>
                              </m:ctrlPr>
                            </m:sSupPr>
                            <m:e>
                              <m:r>
                                <a:rPr lang="nb-NO" i="1">
                                  <a:latin typeface="Cambria Math" panose="02040503050406030204" pitchFamily="18" charset="0"/>
                                </a:rPr>
                                <m:t>𝑖</m:t>
                              </m:r>
                            </m:e>
                            <m:sup>
                              <m:r>
                                <a:rPr lang="nb-NO" i="1">
                                  <a:latin typeface="Cambria Math" panose="02040503050406030204" pitchFamily="18" charset="0"/>
                                </a:rPr>
                                <m:t>∗</m:t>
                              </m:r>
                            </m:sup>
                          </m:sSup>
                        </m:den>
                      </m:f>
                      <m:sSup>
                        <m:sSupPr>
                          <m:ctrlPr>
                            <a:rPr lang="nb-NO" i="1">
                              <a:latin typeface="Cambria Math" panose="02040503050406030204" pitchFamily="18" charset="0"/>
                            </a:rPr>
                          </m:ctrlPr>
                        </m:sSupPr>
                        <m:e>
                          <m:r>
                            <a:rPr lang="nb-NO" i="1">
                              <a:latin typeface="Cambria Math" panose="02040503050406030204" pitchFamily="18" charset="0"/>
                            </a:rPr>
                            <m:t>𝐸</m:t>
                          </m:r>
                        </m:e>
                        <m:sup>
                          <m:r>
                            <a:rPr lang="nb-NO" i="1">
                              <a:latin typeface="Cambria Math" panose="02040503050406030204" pitchFamily="18" charset="0"/>
                            </a:rPr>
                            <m:t>𝑒</m:t>
                          </m:r>
                        </m:sup>
                      </m:sSup>
                      <m:r>
                        <a:rPr lang="nb-NO" b="0" i="1" smtClean="0">
                          <a:latin typeface="Cambria Math" panose="02040503050406030204" pitchFamily="18" charset="0"/>
                        </a:rPr>
                        <m:t>−</m:t>
                      </m:r>
                      <m:d>
                        <m:dPr>
                          <m:ctrlPr>
                            <a:rPr lang="nb-NO" b="0" i="1" smtClean="0">
                              <a:latin typeface="Cambria Math" panose="02040503050406030204" pitchFamily="18" charset="0"/>
                            </a:rPr>
                          </m:ctrlPr>
                        </m:dPr>
                        <m:e>
                          <m:f>
                            <m:fPr>
                              <m:ctrlPr>
                                <a:rPr lang="nb-NO" i="1">
                                  <a:latin typeface="Cambria Math" panose="02040503050406030204" pitchFamily="18" charset="0"/>
                                </a:rPr>
                              </m:ctrlPr>
                            </m:fPr>
                            <m:num>
                              <m:r>
                                <a:rPr lang="nb-NO" i="1">
                                  <a:latin typeface="Cambria Math" panose="02040503050406030204" pitchFamily="18" charset="0"/>
                                </a:rPr>
                                <m:t>𝑒</m:t>
                              </m:r>
                            </m:num>
                            <m:den>
                              <m:r>
                                <a:rPr lang="nb-NO" i="1">
                                  <a:latin typeface="Cambria Math" panose="02040503050406030204" pitchFamily="18" charset="0"/>
                                </a:rPr>
                                <m:t>1+</m:t>
                              </m:r>
                              <m:sSup>
                                <m:sSupPr>
                                  <m:ctrlPr>
                                    <a:rPr lang="nb-NO" i="1">
                                      <a:latin typeface="Cambria Math" panose="02040503050406030204" pitchFamily="18" charset="0"/>
                                    </a:rPr>
                                  </m:ctrlPr>
                                </m:sSupPr>
                                <m:e>
                                  <m:r>
                                    <a:rPr lang="nb-NO" i="1">
                                      <a:latin typeface="Cambria Math" panose="02040503050406030204" pitchFamily="18" charset="0"/>
                                    </a:rPr>
                                    <m:t>𝑖</m:t>
                                  </m:r>
                                </m:e>
                                <m:sup>
                                  <m:r>
                                    <a:rPr lang="nb-NO" i="1">
                                      <a:latin typeface="Cambria Math" panose="02040503050406030204" pitchFamily="18" charset="0"/>
                                    </a:rPr>
                                    <m:t>∗</m:t>
                                  </m:r>
                                </m:sup>
                              </m:sSup>
                            </m:den>
                          </m:f>
                          <m:sSup>
                            <m:sSupPr>
                              <m:ctrlPr>
                                <a:rPr lang="nb-NO" i="1">
                                  <a:latin typeface="Cambria Math" panose="02040503050406030204" pitchFamily="18" charset="0"/>
                                </a:rPr>
                              </m:ctrlPr>
                            </m:sSupPr>
                            <m:e>
                              <m:r>
                                <a:rPr lang="nb-NO" i="1">
                                  <a:latin typeface="Cambria Math" panose="02040503050406030204" pitchFamily="18" charset="0"/>
                                </a:rPr>
                                <m:t>𝐸</m:t>
                              </m:r>
                            </m:e>
                            <m:sup>
                              <m:r>
                                <a:rPr lang="nb-NO" i="1">
                                  <a:latin typeface="Cambria Math" panose="02040503050406030204" pitchFamily="18" charset="0"/>
                                </a:rPr>
                                <m:t>𝑒</m:t>
                              </m:r>
                            </m:sup>
                          </m:sSup>
                          <m:r>
                            <a:rPr lang="nb-NO" b="0" i="1" smtClean="0">
                              <a:latin typeface="Cambria Math" panose="02040503050406030204" pitchFamily="18" charset="0"/>
                            </a:rPr>
                            <m:t>+</m:t>
                          </m:r>
                          <m:r>
                            <a:rPr lang="nb-NO" b="0" i="1" smtClean="0">
                              <a:latin typeface="Cambria Math" panose="02040503050406030204" pitchFamily="18" charset="0"/>
                            </a:rPr>
                            <m:t>𝑏</m:t>
                          </m:r>
                        </m:e>
                      </m:d>
                      <m:r>
                        <a:rPr lang="nb-NO" b="0" i="1" smtClean="0">
                          <a:latin typeface="Cambria Math" panose="02040503050406030204" pitchFamily="18" charset="0"/>
                        </a:rPr>
                        <m:t>∗</m:t>
                      </m:r>
                      <m:r>
                        <a:rPr lang="nb-NO" b="0" i="1" smtClean="0">
                          <a:latin typeface="Cambria Math" panose="02040503050406030204" pitchFamily="18" charset="0"/>
                        </a:rPr>
                        <m:t>𝑖</m:t>
                      </m:r>
                      <m:r>
                        <a:rPr lang="nb-NO" b="0" i="1" smtClean="0">
                          <a:latin typeface="Cambria Math" panose="02040503050406030204" pitchFamily="18" charset="0"/>
                        </a:rPr>
                        <m:t>]</m:t>
                      </m:r>
                    </m:oMath>
                  </m:oMathPara>
                </a14:m>
                <a:endParaRPr lang="nb-NO" dirty="0"/>
              </a:p>
            </p:txBody>
          </p:sp>
        </mc:Choice>
        <mc:Fallback>
          <p:sp>
            <p:nvSpPr>
              <p:cNvPr id="11" name="TextBox 10">
                <a:extLst>
                  <a:ext uri="{FF2B5EF4-FFF2-40B4-BE49-F238E27FC236}">
                    <a16:creationId xmlns:a16="http://schemas.microsoft.com/office/drawing/2014/main" id="{D7C56D54-0916-4140-A423-116BE7AB19B1}"/>
                  </a:ext>
                </a:extLst>
              </p:cNvPr>
              <p:cNvSpPr txBox="1">
                <a:spLocks noRot="1" noChangeAspect="1" noMove="1" noResize="1" noEditPoints="1" noAdjustHandles="1" noChangeArrowheads="1" noChangeShapeType="1" noTextEdit="1"/>
              </p:cNvSpPr>
              <p:nvPr/>
            </p:nvSpPr>
            <p:spPr>
              <a:xfrm>
                <a:off x="1590040" y="2174070"/>
                <a:ext cx="5963919" cy="582147"/>
              </a:xfrm>
              <a:prstGeom prst="rect">
                <a:avLst/>
              </a:prstGeom>
              <a:blipFill>
                <a:blip r:embed="rId3"/>
                <a:stretch>
                  <a:fillRect/>
                </a:stretch>
              </a:blipFill>
            </p:spPr>
            <p:txBody>
              <a:bodyPr/>
              <a:lstStyle/>
              <a:p>
                <a:r>
                  <a:rPr lang="nb-NO">
                    <a:noFill/>
                  </a:rPr>
                  <a:t> </a:t>
                </a:r>
              </a:p>
            </p:txBody>
          </p:sp>
        </mc:Fallback>
      </mc:AlternateContent>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593BC01C-2967-4FAC-B4B4-B3256842636A}"/>
                  </a:ext>
                </a:extLst>
              </p:cNvPr>
              <p:cNvSpPr txBox="1"/>
              <p:nvPr/>
            </p:nvSpPr>
            <p:spPr>
              <a:xfrm>
                <a:off x="3479516" y="2997529"/>
                <a:ext cx="3194617" cy="830997"/>
              </a:xfrm>
              <a:prstGeom prst="rect">
                <a:avLst/>
              </a:prstGeom>
              <a:noFill/>
            </p:spPr>
            <p:txBody>
              <a:bodyPr wrap="square" lIns="0" tIns="0" rIns="0" bIns="0" rtlCol="0">
                <a:spAutoFit/>
              </a:bodyPr>
              <a:lstStyle/>
              <a:p>
                <a:r>
                  <a:rPr lang="nb-NO" b="0" dirty="0"/>
                  <a:t>MP: </a:t>
                </a:r>
                <a14:m>
                  <m:oMath xmlns:m="http://schemas.openxmlformats.org/officeDocument/2006/math">
                    <m:r>
                      <a:rPr lang="nb-NO" b="0" i="1" smtClean="0">
                        <a:latin typeface="Cambria Math" panose="02040503050406030204" pitchFamily="18" charset="0"/>
                      </a:rPr>
                      <m:t>𝑖</m:t>
                    </m:r>
                    <m:r>
                      <a:rPr lang="nb-NO" b="0" i="1" smtClean="0">
                        <a:latin typeface="Cambria Math" panose="02040503050406030204" pitchFamily="18" charset="0"/>
                      </a:rPr>
                      <m:t>=</m:t>
                    </m:r>
                    <m:sSub>
                      <m:sSubPr>
                        <m:ctrlPr>
                          <a:rPr lang="nb-NO" b="0" i="1" smtClean="0">
                            <a:latin typeface="Cambria Math" panose="02040503050406030204" pitchFamily="18" charset="0"/>
                          </a:rPr>
                        </m:ctrlPr>
                      </m:sSubPr>
                      <m:e>
                        <m:r>
                          <a:rPr lang="nb-NO" b="0" i="1" smtClean="0">
                            <a:latin typeface="Cambria Math" panose="02040503050406030204" pitchFamily="18" charset="0"/>
                          </a:rPr>
                          <m:t>𝑖</m:t>
                        </m:r>
                      </m:e>
                      <m:sub>
                        <m:r>
                          <a:rPr lang="nb-NO" b="0" i="1" smtClean="0">
                            <a:latin typeface="Cambria Math" panose="02040503050406030204" pitchFamily="18" charset="0"/>
                          </a:rPr>
                          <m:t>𝑠</m:t>
                        </m:r>
                      </m:sub>
                    </m:sSub>
                  </m:oMath>
                </a14:m>
                <a:endParaRPr lang="nb-NO" dirty="0"/>
              </a:p>
              <a:p>
                <a:endParaRPr lang="nb-NO" dirty="0"/>
              </a:p>
              <a:p>
                <a:endParaRPr lang="nb-NO" dirty="0"/>
              </a:p>
            </p:txBody>
          </p:sp>
        </mc:Choice>
        <mc:Fallback>
          <p:sp>
            <p:nvSpPr>
              <p:cNvPr id="12" name="TextBox 11">
                <a:extLst>
                  <a:ext uri="{FF2B5EF4-FFF2-40B4-BE49-F238E27FC236}">
                    <a16:creationId xmlns:a16="http://schemas.microsoft.com/office/drawing/2014/main" id="{593BC01C-2967-4FAC-B4B4-B3256842636A}"/>
                  </a:ext>
                </a:extLst>
              </p:cNvPr>
              <p:cNvSpPr txBox="1">
                <a:spLocks noRot="1" noChangeAspect="1" noMove="1" noResize="1" noEditPoints="1" noAdjustHandles="1" noChangeArrowheads="1" noChangeShapeType="1" noTextEdit="1"/>
              </p:cNvSpPr>
              <p:nvPr/>
            </p:nvSpPr>
            <p:spPr>
              <a:xfrm>
                <a:off x="3479516" y="2997529"/>
                <a:ext cx="3194617" cy="830997"/>
              </a:xfrm>
              <a:prstGeom prst="rect">
                <a:avLst/>
              </a:prstGeom>
              <a:blipFill>
                <a:blip r:embed="rId4"/>
                <a:stretch>
                  <a:fillRect l="-4580" t="-9559"/>
                </a:stretch>
              </a:blipFill>
            </p:spPr>
            <p:txBody>
              <a:bodyPr/>
              <a:lstStyle/>
              <a:p>
                <a:r>
                  <a:rPr lang="nb-NO">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CCE97379-30C5-4E74-8AFD-9C9336FF78A3}"/>
                  </a:ext>
                </a:extLst>
              </p:cNvPr>
              <p:cNvSpPr txBox="1"/>
              <p:nvPr/>
            </p:nvSpPr>
            <p:spPr>
              <a:xfrm>
                <a:off x="2371725" y="3663096"/>
                <a:ext cx="4572000" cy="61734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nb-NO" b="0" i="1" smtClean="0">
                          <a:latin typeface="Cambria Math" panose="02040503050406030204" pitchFamily="18" charset="0"/>
                        </a:rPr>
                        <m:t>𝑈𝐼𝑃</m:t>
                      </m:r>
                      <m:r>
                        <a:rPr lang="nb-NO" b="0" i="1" smtClean="0">
                          <a:latin typeface="Cambria Math" panose="02040503050406030204" pitchFamily="18" charset="0"/>
                        </a:rPr>
                        <m:t>: </m:t>
                      </m:r>
                      <m:r>
                        <a:rPr lang="nb-NO" b="0" i="1" smtClean="0">
                          <a:latin typeface="Cambria Math" panose="02040503050406030204" pitchFamily="18" charset="0"/>
                        </a:rPr>
                        <m:t>𝐸</m:t>
                      </m:r>
                      <m:r>
                        <a:rPr lang="nb-NO" b="0" i="1" smtClean="0">
                          <a:latin typeface="Cambria Math" panose="02040503050406030204" pitchFamily="18" charset="0"/>
                        </a:rPr>
                        <m:t>=</m:t>
                      </m:r>
                      <m:f>
                        <m:fPr>
                          <m:ctrlPr>
                            <a:rPr lang="nb-NO" b="0" i="1" smtClean="0">
                              <a:latin typeface="Cambria Math" panose="02040503050406030204" pitchFamily="18" charset="0"/>
                            </a:rPr>
                          </m:ctrlPr>
                        </m:fPr>
                        <m:num>
                          <m:r>
                            <a:rPr lang="nb-NO" b="0" i="1" smtClean="0">
                              <a:latin typeface="Cambria Math" panose="02040503050406030204" pitchFamily="18" charset="0"/>
                            </a:rPr>
                            <m:t>1+</m:t>
                          </m:r>
                          <m:r>
                            <a:rPr lang="nb-NO" b="0" i="1" smtClean="0">
                              <a:latin typeface="Cambria Math" panose="02040503050406030204" pitchFamily="18" charset="0"/>
                            </a:rPr>
                            <m:t>𝑖</m:t>
                          </m:r>
                        </m:num>
                        <m:den>
                          <m:r>
                            <a:rPr lang="nb-NO" b="0" i="1" smtClean="0">
                              <a:latin typeface="Cambria Math" panose="02040503050406030204" pitchFamily="18" charset="0"/>
                            </a:rPr>
                            <m:t>1+</m:t>
                          </m:r>
                          <m:sSup>
                            <m:sSupPr>
                              <m:ctrlPr>
                                <a:rPr lang="nb-NO" b="0" i="1" smtClean="0">
                                  <a:latin typeface="Cambria Math" panose="02040503050406030204" pitchFamily="18" charset="0"/>
                                </a:rPr>
                              </m:ctrlPr>
                            </m:sSupPr>
                            <m:e>
                              <m:r>
                                <a:rPr lang="nb-NO" b="0" i="1" smtClean="0">
                                  <a:latin typeface="Cambria Math" panose="02040503050406030204" pitchFamily="18" charset="0"/>
                                </a:rPr>
                                <m:t>𝑖</m:t>
                              </m:r>
                            </m:e>
                            <m:sup>
                              <m:r>
                                <a:rPr lang="nb-NO" b="0" i="1" smtClean="0">
                                  <a:latin typeface="Cambria Math" panose="02040503050406030204" pitchFamily="18" charset="0"/>
                                </a:rPr>
                                <m:t>∗</m:t>
                              </m:r>
                            </m:sup>
                          </m:sSup>
                        </m:den>
                      </m:f>
                      <m:sSup>
                        <m:sSupPr>
                          <m:ctrlPr>
                            <a:rPr lang="nb-NO" i="1" smtClean="0">
                              <a:latin typeface="Cambria Math" panose="02040503050406030204" pitchFamily="18" charset="0"/>
                            </a:rPr>
                          </m:ctrlPr>
                        </m:sSupPr>
                        <m:e>
                          <m:r>
                            <a:rPr lang="nb-NO" b="0" i="1" smtClean="0">
                              <a:latin typeface="Cambria Math" panose="02040503050406030204" pitchFamily="18" charset="0"/>
                            </a:rPr>
                            <m:t>𝐸</m:t>
                          </m:r>
                        </m:e>
                        <m:sup>
                          <m:r>
                            <a:rPr lang="nb-NO" b="0" i="1" smtClean="0">
                              <a:latin typeface="Cambria Math" panose="02040503050406030204" pitchFamily="18" charset="0"/>
                            </a:rPr>
                            <m:t>𝑒</m:t>
                          </m:r>
                        </m:sup>
                      </m:sSup>
                    </m:oMath>
                  </m:oMathPara>
                </a14:m>
                <a:endParaRPr lang="nb-NO" b="0" dirty="0"/>
              </a:p>
            </p:txBody>
          </p:sp>
        </mc:Choice>
        <mc:Fallback>
          <p:sp>
            <p:nvSpPr>
              <p:cNvPr id="13" name="TextBox 12">
                <a:extLst>
                  <a:ext uri="{FF2B5EF4-FFF2-40B4-BE49-F238E27FC236}">
                    <a16:creationId xmlns:a16="http://schemas.microsoft.com/office/drawing/2014/main" id="{CCE97379-30C5-4E74-8AFD-9C9336FF78A3}"/>
                  </a:ext>
                </a:extLst>
              </p:cNvPr>
              <p:cNvSpPr txBox="1">
                <a:spLocks noRot="1" noChangeAspect="1" noMove="1" noResize="1" noEditPoints="1" noAdjustHandles="1" noChangeArrowheads="1" noChangeShapeType="1" noTextEdit="1"/>
              </p:cNvSpPr>
              <p:nvPr/>
            </p:nvSpPr>
            <p:spPr>
              <a:xfrm>
                <a:off x="2371725" y="3663096"/>
                <a:ext cx="4572000" cy="617348"/>
              </a:xfrm>
              <a:prstGeom prst="rect">
                <a:avLst/>
              </a:prstGeom>
              <a:blipFill>
                <a:blip r:embed="rId5"/>
                <a:stretch>
                  <a:fillRect/>
                </a:stretch>
              </a:blipFill>
            </p:spPr>
            <p:txBody>
              <a:bodyPr/>
              <a:lstStyle/>
              <a:p>
                <a:r>
                  <a:rPr lang="nb-NO">
                    <a:noFill/>
                  </a:rPr>
                  <a:t> </a:t>
                </a:r>
              </a:p>
            </p:txBody>
          </p:sp>
        </mc:Fallback>
      </mc:AlternateContent>
    </p:spTree>
    <p:extLst>
      <p:ext uri="{BB962C8B-B14F-4D97-AF65-F5344CB8AC3E}">
        <p14:creationId xmlns:p14="http://schemas.microsoft.com/office/powerpoint/2010/main" val="33615866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IS/MP </a:t>
            </a:r>
            <a:r>
              <a:rPr lang="en-US" altLang="en-US" sz="3200" dirty="0" err="1">
                <a:latin typeface="+mj-lt"/>
              </a:rPr>
              <a:t>modell</a:t>
            </a:r>
            <a:endParaRPr lang="en-US" altLang="en-US" sz="3200" dirty="0">
              <a:latin typeface="+mj-lt"/>
            </a:endParaRPr>
          </a:p>
        </p:txBody>
      </p:sp>
      <p:pic>
        <p:nvPicPr>
          <p:cNvPr id="3" name="Picture 2" descr="Chart, line chart&#10;&#10;Description automatically generated">
            <a:extLst>
              <a:ext uri="{FF2B5EF4-FFF2-40B4-BE49-F238E27FC236}">
                <a16:creationId xmlns:a16="http://schemas.microsoft.com/office/drawing/2014/main" id="{57655206-A465-4B56-863C-AFA63A5FEF77}"/>
              </a:ext>
            </a:extLst>
          </p:cNvPr>
          <p:cNvPicPr>
            <a:picLocks noChangeAspect="1"/>
          </p:cNvPicPr>
          <p:nvPr/>
        </p:nvPicPr>
        <p:blipFill>
          <a:blip r:embed="rId3"/>
          <a:stretch>
            <a:fillRect/>
          </a:stretch>
        </p:blipFill>
        <p:spPr>
          <a:xfrm>
            <a:off x="0" y="1448793"/>
            <a:ext cx="9144000" cy="5409207"/>
          </a:xfrm>
          <a:prstGeom prst="rect">
            <a:avLst/>
          </a:prstGeom>
        </p:spPr>
      </p:pic>
    </p:spTree>
    <p:extLst>
      <p:ext uri="{BB962C8B-B14F-4D97-AF65-F5344CB8AC3E}">
        <p14:creationId xmlns:p14="http://schemas.microsoft.com/office/powerpoint/2010/main" val="36250785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IS/MP </a:t>
            </a:r>
            <a:r>
              <a:rPr lang="en-US" altLang="en-US" sz="3200" dirty="0" err="1">
                <a:latin typeface="+mj-lt"/>
              </a:rPr>
              <a:t>modell</a:t>
            </a:r>
            <a:endParaRPr lang="en-US" altLang="en-US" sz="3200" dirty="0">
              <a:latin typeface="+mj-lt"/>
            </a:endParaRPr>
          </a:p>
        </p:txBody>
      </p:sp>
      <p:pic>
        <p:nvPicPr>
          <p:cNvPr id="4" name="Picture 3" descr="Diagram&#10;&#10;Description automatically generated">
            <a:extLst>
              <a:ext uri="{FF2B5EF4-FFF2-40B4-BE49-F238E27FC236}">
                <a16:creationId xmlns:a16="http://schemas.microsoft.com/office/drawing/2014/main" id="{FAC74346-6E64-4D73-8850-E00405214237}"/>
              </a:ext>
            </a:extLst>
          </p:cNvPr>
          <p:cNvPicPr>
            <a:picLocks noChangeAspect="1"/>
          </p:cNvPicPr>
          <p:nvPr/>
        </p:nvPicPr>
        <p:blipFill>
          <a:blip r:embed="rId3"/>
          <a:stretch>
            <a:fillRect/>
          </a:stretch>
        </p:blipFill>
        <p:spPr>
          <a:xfrm>
            <a:off x="0" y="1181100"/>
            <a:ext cx="9143999" cy="5676899"/>
          </a:xfrm>
          <a:prstGeom prst="rect">
            <a:avLst/>
          </a:prstGeom>
        </p:spPr>
      </p:pic>
    </p:spTree>
    <p:extLst>
      <p:ext uri="{BB962C8B-B14F-4D97-AF65-F5344CB8AC3E}">
        <p14:creationId xmlns:p14="http://schemas.microsoft.com/office/powerpoint/2010/main" val="1360149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IS/MP </a:t>
            </a:r>
            <a:r>
              <a:rPr lang="en-US" altLang="en-US" sz="3200" dirty="0" err="1">
                <a:latin typeface="+mj-lt"/>
              </a:rPr>
              <a:t>modell</a:t>
            </a:r>
            <a:endParaRPr lang="en-US" altLang="en-US" sz="3200" dirty="0">
              <a:latin typeface="+mj-lt"/>
            </a:endParaRPr>
          </a:p>
        </p:txBody>
      </p:sp>
      <p:sp>
        <p:nvSpPr>
          <p:cNvPr id="4" name="TextBox 2">
            <a:extLst>
              <a:ext uri="{FF2B5EF4-FFF2-40B4-BE49-F238E27FC236}">
                <a16:creationId xmlns:a16="http://schemas.microsoft.com/office/drawing/2014/main" id="{53B5BD90-BB99-48C6-9AD1-B688650C1B96}"/>
              </a:ext>
            </a:extLst>
          </p:cNvPr>
          <p:cNvSpPr txBox="1">
            <a:spLocks noChangeArrowheads="1"/>
          </p:cNvSpPr>
          <p:nvPr/>
        </p:nvSpPr>
        <p:spPr bwMode="auto">
          <a:xfrm>
            <a:off x="923925" y="727192"/>
            <a:ext cx="8143875" cy="5632311"/>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Diskuterer nå følgende konsekvensanalyse:</a:t>
            </a:r>
          </a:p>
          <a:p>
            <a:pPr marL="457200" indent="-457200">
              <a:spcBef>
                <a:spcPct val="0"/>
              </a:spcBef>
              <a:defRPr/>
            </a:pPr>
            <a:endParaRPr lang="nb-NO" altLang="nb-NO" sz="2000" dirty="0">
              <a:latin typeface="+mn-lt"/>
            </a:endParaRPr>
          </a:p>
          <a:p>
            <a:pPr marL="457200" indent="-457200">
              <a:spcBef>
                <a:spcPct val="0"/>
              </a:spcBef>
              <a:buFont typeface="+mj-lt"/>
              <a:buAutoNum type="arabicPeriod"/>
              <a:defRPr/>
            </a:pPr>
            <a:r>
              <a:rPr lang="nb-NO" altLang="nb-NO" sz="2000" b="1" dirty="0">
                <a:latin typeface="+mn-lt"/>
              </a:rPr>
              <a:t>Norges Bank setter opp renta</a:t>
            </a:r>
          </a:p>
          <a:p>
            <a:pPr marL="457200" indent="-457200">
              <a:spcBef>
                <a:spcPct val="0"/>
              </a:spcBef>
              <a:buFont typeface="+mj-lt"/>
              <a:buAutoNum type="arabicPeriod"/>
              <a:defRPr/>
            </a:pPr>
            <a:endParaRPr lang="nb-NO" altLang="nb-NO" sz="2000" b="1" dirty="0">
              <a:latin typeface="+mn-lt"/>
            </a:endParaRPr>
          </a:p>
          <a:p>
            <a:pPr marL="457200" indent="-457200">
              <a:spcBef>
                <a:spcPct val="0"/>
              </a:spcBef>
              <a:buFont typeface="+mj-lt"/>
              <a:buAutoNum type="arabicPeriod"/>
              <a:defRPr/>
            </a:pPr>
            <a:r>
              <a:rPr lang="nb-NO" altLang="nb-NO" sz="2000" b="1" dirty="0">
                <a:latin typeface="+mn-lt"/>
              </a:rPr>
              <a:t>En ekspansiv finanspolitikk</a:t>
            </a:r>
          </a:p>
          <a:p>
            <a:pPr marL="457200" indent="-457200">
              <a:spcBef>
                <a:spcPct val="0"/>
              </a:spcBef>
              <a:buFont typeface="+mj-lt"/>
              <a:buAutoNum type="arabicPeriod"/>
              <a:defRPr/>
            </a:pPr>
            <a:endParaRPr lang="nb-NO" altLang="nb-NO" sz="2000" b="1" dirty="0">
              <a:latin typeface="+mn-lt"/>
            </a:endParaRPr>
          </a:p>
          <a:p>
            <a:pPr marL="457200" indent="-457200">
              <a:spcBef>
                <a:spcPct val="0"/>
              </a:spcBef>
              <a:buFont typeface="+mj-lt"/>
              <a:buAutoNum type="arabicPeriod"/>
              <a:defRPr/>
            </a:pPr>
            <a:r>
              <a:rPr lang="nb-NO" altLang="nb-NO" sz="2000" b="1" dirty="0">
                <a:latin typeface="+mn-lt"/>
              </a:rPr>
              <a:t>En økning i den internasjonale renta i</a:t>
            </a:r>
            <a:r>
              <a:rPr lang="nb-NO" altLang="nb-NO" sz="2000" b="1" baseline="30000" dirty="0">
                <a:latin typeface="+mn-lt"/>
              </a:rPr>
              <a:t>*</a:t>
            </a:r>
          </a:p>
          <a:p>
            <a:pPr marL="457200" indent="-457200">
              <a:spcBef>
                <a:spcPct val="0"/>
              </a:spcBef>
              <a:buFont typeface="+mj-lt"/>
              <a:buAutoNum type="arabicPeriod"/>
              <a:defRPr/>
            </a:pPr>
            <a:endParaRPr lang="nb-NO" altLang="nb-NO" sz="2000" b="1" dirty="0">
              <a:latin typeface="+mn-lt"/>
            </a:endParaRPr>
          </a:p>
          <a:p>
            <a:pPr marL="457200" indent="-457200">
              <a:spcBef>
                <a:spcPct val="0"/>
              </a:spcBef>
              <a:buFont typeface="+mj-lt"/>
              <a:buAutoNum type="arabicPeriod"/>
              <a:defRPr/>
            </a:pPr>
            <a:r>
              <a:rPr lang="nb-NO" altLang="nb-NO" sz="2000" b="1" dirty="0">
                <a:latin typeface="+mn-lt"/>
              </a:rPr>
              <a:t>En forventet svekkelse av NOK (</a:t>
            </a:r>
            <a:r>
              <a:rPr lang="nb-NO" altLang="nb-NO" sz="2000" b="1" dirty="0" err="1">
                <a:latin typeface="+mn-lt"/>
              </a:rPr>
              <a:t>E</a:t>
            </a:r>
            <a:r>
              <a:rPr lang="nb-NO" altLang="nb-NO" sz="2000" b="1" baseline="30000" dirty="0" err="1">
                <a:latin typeface="+mn-lt"/>
              </a:rPr>
              <a:t>e</a:t>
            </a:r>
            <a:r>
              <a:rPr lang="nb-NO" altLang="nb-NO" sz="2000" b="1" dirty="0">
                <a:latin typeface="+mn-lt"/>
              </a:rPr>
              <a:t> går ned)</a:t>
            </a: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p:txBody>
      </p:sp>
    </p:spTree>
    <p:extLst>
      <p:ext uri="{BB962C8B-B14F-4D97-AF65-F5344CB8AC3E}">
        <p14:creationId xmlns:p14="http://schemas.microsoft.com/office/powerpoint/2010/main" val="19183473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a:latin typeface="+mj-lt"/>
              </a:rPr>
              <a:t>IS/MP </a:t>
            </a:r>
            <a:r>
              <a:rPr lang="en-US" altLang="en-US" sz="3200" dirty="0" err="1">
                <a:latin typeface="+mj-lt"/>
              </a:rPr>
              <a:t>modell</a:t>
            </a:r>
            <a:endParaRPr lang="en-US" altLang="en-US" sz="3200" dirty="0">
              <a:latin typeface="+mj-lt"/>
            </a:endParaRPr>
          </a:p>
        </p:txBody>
      </p:sp>
      <p:pic>
        <p:nvPicPr>
          <p:cNvPr id="4" name="Picture 3" descr="Diagram, engineering drawing&#10;&#10;Description automatically generated">
            <a:extLst>
              <a:ext uri="{FF2B5EF4-FFF2-40B4-BE49-F238E27FC236}">
                <a16:creationId xmlns:a16="http://schemas.microsoft.com/office/drawing/2014/main" id="{B8A97E18-6345-41F9-83D5-0B026ABE4F94}"/>
              </a:ext>
            </a:extLst>
          </p:cNvPr>
          <p:cNvPicPr>
            <a:picLocks noChangeAspect="1"/>
          </p:cNvPicPr>
          <p:nvPr/>
        </p:nvPicPr>
        <p:blipFill>
          <a:blip r:embed="rId3"/>
          <a:stretch>
            <a:fillRect/>
          </a:stretch>
        </p:blipFill>
        <p:spPr>
          <a:xfrm>
            <a:off x="0" y="1066800"/>
            <a:ext cx="9144000" cy="6296631"/>
          </a:xfrm>
          <a:prstGeom prst="rect">
            <a:avLst/>
          </a:prstGeom>
        </p:spPr>
      </p:pic>
    </p:spTree>
    <p:extLst>
      <p:ext uri="{BB962C8B-B14F-4D97-AF65-F5344CB8AC3E}">
        <p14:creationId xmlns:p14="http://schemas.microsoft.com/office/powerpoint/2010/main" val="35971773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Modellen</a:t>
            </a:r>
            <a:r>
              <a:rPr lang="en-US" altLang="en-US" sz="3200" dirty="0">
                <a:latin typeface="+mj-lt"/>
              </a:rPr>
              <a:t> </a:t>
            </a:r>
            <a:r>
              <a:rPr lang="en-US" altLang="en-US" sz="3200" dirty="0" err="1">
                <a:latin typeface="+mj-lt"/>
              </a:rPr>
              <a:t>på</a:t>
            </a:r>
            <a:r>
              <a:rPr lang="en-US" altLang="en-US" sz="3200" dirty="0">
                <a:latin typeface="+mj-lt"/>
              </a:rPr>
              <a:t> </a:t>
            </a:r>
            <a:r>
              <a:rPr lang="en-US" altLang="en-US" sz="3200" dirty="0" err="1">
                <a:latin typeface="+mj-lt"/>
              </a:rPr>
              <a:t>norske</a:t>
            </a:r>
            <a:r>
              <a:rPr lang="en-US" altLang="en-US" sz="3200" dirty="0">
                <a:latin typeface="+mj-lt"/>
              </a:rPr>
              <a:t> forhold</a:t>
            </a:r>
          </a:p>
        </p:txBody>
      </p:sp>
      <p:sp>
        <p:nvSpPr>
          <p:cNvPr id="4" name="TextBox 2">
            <a:extLst>
              <a:ext uri="{FF2B5EF4-FFF2-40B4-BE49-F238E27FC236}">
                <a16:creationId xmlns:a16="http://schemas.microsoft.com/office/drawing/2014/main" id="{53B5BD90-BB99-48C6-9AD1-B688650C1B96}"/>
              </a:ext>
            </a:extLst>
          </p:cNvPr>
          <p:cNvSpPr txBox="1">
            <a:spLocks noChangeArrowheads="1"/>
          </p:cNvSpPr>
          <p:nvPr/>
        </p:nvSpPr>
        <p:spPr bwMode="auto">
          <a:xfrm>
            <a:off x="923925" y="727192"/>
            <a:ext cx="8143875" cy="5047536"/>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000" dirty="0" err="1">
                <a:latin typeface="+mn-lt"/>
              </a:rPr>
              <a:t>Kap</a:t>
            </a:r>
            <a:r>
              <a:rPr lang="nb-NO" altLang="nb-NO" sz="2000" dirty="0">
                <a:latin typeface="+mn-lt"/>
              </a:rPr>
              <a:t> 10.5 diskuterer fast valutakursregime som ikke er dagens sentralbankpolitikk (inflasjonsstyring med flytende valutakurser)</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I </a:t>
            </a:r>
            <a:r>
              <a:rPr lang="nb-NO" altLang="nb-NO" sz="2000" dirty="0" err="1">
                <a:latin typeface="+mn-lt"/>
              </a:rPr>
              <a:t>kap</a:t>
            </a:r>
            <a:r>
              <a:rPr lang="nb-NO" altLang="nb-NO" sz="2000" dirty="0">
                <a:latin typeface="+mn-lt"/>
              </a:rPr>
              <a:t> 10.6 ses det nærmere på hvordan modellen kan anvendes på norske forhold</a:t>
            </a:r>
          </a:p>
          <a:p>
            <a:pPr marL="457200" indent="-457200">
              <a:spcBef>
                <a:spcPct val="0"/>
              </a:spcBef>
              <a:defRPr/>
            </a:pPr>
            <a:endParaRPr lang="nb-NO" altLang="nb-NO" sz="2000" dirty="0">
              <a:latin typeface="+mn-lt"/>
            </a:endParaRPr>
          </a:p>
          <a:p>
            <a:pPr marL="457200" indent="-457200">
              <a:spcBef>
                <a:spcPct val="0"/>
              </a:spcBef>
              <a:defRPr/>
            </a:pPr>
            <a:r>
              <a:rPr lang="nb-NO" altLang="nb-NO" sz="2000" dirty="0">
                <a:latin typeface="+mn-lt"/>
              </a:rPr>
              <a:t>2 case:</a:t>
            </a:r>
          </a:p>
          <a:p>
            <a:pPr marL="1200150" lvl="1" indent="-457200">
              <a:spcBef>
                <a:spcPct val="0"/>
              </a:spcBef>
              <a:defRPr/>
            </a:pPr>
            <a:r>
              <a:rPr lang="nb-NO" altLang="nb-NO" sz="1400" dirty="0">
                <a:latin typeface="+mn-lt"/>
              </a:rPr>
              <a:t>Negativt sjokk for norsk eksportindustri</a:t>
            </a:r>
          </a:p>
          <a:p>
            <a:pPr marL="1200150" lvl="1" indent="-457200">
              <a:spcBef>
                <a:spcPct val="0"/>
              </a:spcBef>
              <a:defRPr/>
            </a:pPr>
            <a:endParaRPr lang="nb-NO" altLang="nb-NO" sz="1400" dirty="0">
              <a:latin typeface="+mn-lt"/>
            </a:endParaRPr>
          </a:p>
          <a:p>
            <a:pPr marL="1200150" lvl="1" indent="-457200">
              <a:spcBef>
                <a:spcPct val="0"/>
              </a:spcBef>
              <a:defRPr/>
            </a:pPr>
            <a:r>
              <a:rPr lang="nb-NO" altLang="nb-NO" sz="1400" dirty="0">
                <a:latin typeface="+mn-lt"/>
              </a:rPr>
              <a:t>Uventet høy etterspørsel etter norske kroner</a:t>
            </a: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p:txBody>
      </p:sp>
    </p:spTree>
    <p:extLst>
      <p:ext uri="{BB962C8B-B14F-4D97-AF65-F5344CB8AC3E}">
        <p14:creationId xmlns:p14="http://schemas.microsoft.com/office/powerpoint/2010/main" val="30129942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Negativt</a:t>
            </a:r>
            <a:r>
              <a:rPr lang="en-US" altLang="en-US" sz="3200" dirty="0">
                <a:latin typeface="+mj-lt"/>
              </a:rPr>
              <a:t> </a:t>
            </a:r>
            <a:r>
              <a:rPr lang="en-US" altLang="en-US" sz="3200" dirty="0" err="1">
                <a:latin typeface="+mj-lt"/>
              </a:rPr>
              <a:t>sjokk</a:t>
            </a:r>
            <a:r>
              <a:rPr lang="en-US" altLang="en-US" sz="3200" dirty="0">
                <a:latin typeface="+mj-lt"/>
              </a:rPr>
              <a:t> for Norsk </a:t>
            </a:r>
            <a:r>
              <a:rPr lang="en-US" altLang="en-US" sz="3200" dirty="0" err="1">
                <a:latin typeface="+mj-lt"/>
              </a:rPr>
              <a:t>eksportindustri</a:t>
            </a:r>
            <a:endParaRPr lang="en-US" altLang="en-US" sz="3200" dirty="0">
              <a:latin typeface="+mj-lt"/>
            </a:endParaRPr>
          </a:p>
        </p:txBody>
      </p:sp>
      <p:sp>
        <p:nvSpPr>
          <p:cNvPr id="4" name="TextBox 2">
            <a:extLst>
              <a:ext uri="{FF2B5EF4-FFF2-40B4-BE49-F238E27FC236}">
                <a16:creationId xmlns:a16="http://schemas.microsoft.com/office/drawing/2014/main" id="{53B5BD90-BB99-48C6-9AD1-B688650C1B96}"/>
              </a:ext>
            </a:extLst>
          </p:cNvPr>
          <p:cNvSpPr txBox="1">
            <a:spLocks noChangeArrowheads="1"/>
          </p:cNvSpPr>
          <p:nvPr/>
        </p:nvSpPr>
        <p:spPr bwMode="auto">
          <a:xfrm>
            <a:off x="923925" y="727192"/>
            <a:ext cx="8143875" cy="5878532"/>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800" dirty="0">
                <a:latin typeface="+mn-lt"/>
              </a:rPr>
              <a:t>Et uventet fall i eksporten vil føre til at:</a:t>
            </a:r>
          </a:p>
          <a:p>
            <a:pPr marL="457200" indent="-457200">
              <a:spcBef>
                <a:spcPct val="0"/>
              </a:spcBef>
              <a:defRPr/>
            </a:pPr>
            <a:endParaRPr lang="nb-NO" altLang="nb-NO" sz="2800" dirty="0">
              <a:latin typeface="+mn-lt"/>
            </a:endParaRPr>
          </a:p>
          <a:p>
            <a:pPr marL="457200" indent="-457200">
              <a:spcBef>
                <a:spcPct val="0"/>
              </a:spcBef>
              <a:defRPr/>
            </a:pPr>
            <a:endParaRPr lang="nb-NO" altLang="nb-NO" sz="2000" dirty="0">
              <a:latin typeface="+mn-lt"/>
            </a:endParaRPr>
          </a:p>
          <a:p>
            <a:pPr marL="1200150" lvl="1" indent="-457200">
              <a:spcBef>
                <a:spcPct val="0"/>
              </a:spcBef>
              <a:defRPr/>
            </a:pPr>
            <a:r>
              <a:rPr lang="nb-NO" altLang="nb-NO" sz="2000" dirty="0">
                <a:latin typeface="+mn-lt"/>
              </a:rPr>
              <a:t>IS kurven skifter til venstre</a:t>
            </a:r>
          </a:p>
          <a:p>
            <a:pPr marL="1200150" lvl="1" indent="-457200">
              <a:spcBef>
                <a:spcPct val="0"/>
              </a:spcBef>
              <a:defRPr/>
            </a:pPr>
            <a:r>
              <a:rPr lang="nb-NO" altLang="nb-NO" sz="2000" dirty="0">
                <a:latin typeface="+mn-lt"/>
              </a:rPr>
              <a:t>LM, UIP skiftes ikke </a:t>
            </a:r>
          </a:p>
          <a:p>
            <a:pPr marL="1200150" lvl="1" indent="-457200">
              <a:spcBef>
                <a:spcPct val="0"/>
              </a:spcBef>
              <a:defRPr/>
            </a:pPr>
            <a:r>
              <a:rPr lang="nb-NO" altLang="nb-NO" sz="2000" dirty="0">
                <a:latin typeface="+mn-lt"/>
              </a:rPr>
              <a:t>Nedgang i produksjon og sysselsetting</a:t>
            </a:r>
          </a:p>
          <a:p>
            <a:pPr marL="1200150" lvl="1" indent="-457200">
              <a:spcBef>
                <a:spcPct val="0"/>
              </a:spcBef>
              <a:defRPr/>
            </a:pPr>
            <a:r>
              <a:rPr lang="nb-NO" altLang="nb-NO" sz="2000" dirty="0">
                <a:latin typeface="+mn-lt"/>
              </a:rPr>
              <a:t>Betydelig underskudd i handelsbalansen, selv om effekten er dempet noe </a:t>
            </a:r>
            <a:r>
              <a:rPr lang="nb-NO" altLang="nb-NO" sz="2000" dirty="0" err="1">
                <a:latin typeface="+mn-lt"/>
              </a:rPr>
              <a:t>pga</a:t>
            </a:r>
            <a:r>
              <a:rPr lang="nb-NO" altLang="nb-NO" sz="2000" dirty="0">
                <a:latin typeface="+mn-lt"/>
              </a:rPr>
              <a:t> lavere import og en svakere krone</a:t>
            </a:r>
          </a:p>
          <a:p>
            <a:pPr marL="1200150" lvl="1" indent="-457200">
              <a:spcBef>
                <a:spcPct val="0"/>
              </a:spcBef>
              <a:defRPr/>
            </a:pPr>
            <a:r>
              <a:rPr lang="nb-NO" altLang="nb-NO" sz="2000" dirty="0">
                <a:latin typeface="+mn-lt"/>
              </a:rPr>
              <a:t>Underskudd på offentlig budsjett pga. svikt i skatteinntekter og økte overføringer som arbeidsledighetstrygd mm.</a:t>
            </a:r>
          </a:p>
          <a:p>
            <a:pPr lvl="1" indent="0">
              <a:spcBef>
                <a:spcPct val="0"/>
              </a:spcBef>
              <a:buNone/>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p:txBody>
      </p:sp>
    </p:spTree>
    <p:extLst>
      <p:ext uri="{BB962C8B-B14F-4D97-AF65-F5344CB8AC3E}">
        <p14:creationId xmlns:p14="http://schemas.microsoft.com/office/powerpoint/2010/main" val="32197229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Negativt</a:t>
            </a:r>
            <a:r>
              <a:rPr lang="en-US" altLang="en-US" sz="3200" dirty="0">
                <a:latin typeface="+mj-lt"/>
              </a:rPr>
              <a:t> </a:t>
            </a:r>
            <a:r>
              <a:rPr lang="en-US" altLang="en-US" sz="3200" dirty="0" err="1">
                <a:latin typeface="+mj-lt"/>
              </a:rPr>
              <a:t>sjokk</a:t>
            </a:r>
            <a:r>
              <a:rPr lang="en-US" altLang="en-US" sz="3200" dirty="0">
                <a:latin typeface="+mj-lt"/>
              </a:rPr>
              <a:t> for Norsk </a:t>
            </a:r>
            <a:r>
              <a:rPr lang="en-US" altLang="en-US" sz="3200" dirty="0" err="1">
                <a:latin typeface="+mj-lt"/>
              </a:rPr>
              <a:t>eksportindustri</a:t>
            </a:r>
            <a:endParaRPr lang="en-US" altLang="en-US" sz="3200" dirty="0">
              <a:latin typeface="+mj-lt"/>
            </a:endParaRPr>
          </a:p>
        </p:txBody>
      </p:sp>
      <p:sp>
        <p:nvSpPr>
          <p:cNvPr id="4" name="TextBox 2">
            <a:extLst>
              <a:ext uri="{FF2B5EF4-FFF2-40B4-BE49-F238E27FC236}">
                <a16:creationId xmlns:a16="http://schemas.microsoft.com/office/drawing/2014/main" id="{53B5BD90-BB99-48C6-9AD1-B688650C1B96}"/>
              </a:ext>
            </a:extLst>
          </p:cNvPr>
          <p:cNvSpPr txBox="1">
            <a:spLocks noChangeArrowheads="1"/>
          </p:cNvSpPr>
          <p:nvPr/>
        </p:nvSpPr>
        <p:spPr bwMode="auto">
          <a:xfrm>
            <a:off x="923925" y="727192"/>
            <a:ext cx="8143875" cy="5570756"/>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800" dirty="0">
                <a:latin typeface="+mn-lt"/>
              </a:rPr>
              <a:t>Mulige tiltak (se bok +/- sider ved disse)</a:t>
            </a:r>
          </a:p>
          <a:p>
            <a:pPr marL="457200" indent="-457200">
              <a:spcBef>
                <a:spcPct val="0"/>
              </a:spcBef>
              <a:defRPr/>
            </a:pPr>
            <a:endParaRPr lang="nb-NO" altLang="nb-NO" sz="2800" dirty="0">
              <a:latin typeface="+mn-lt"/>
            </a:endParaRPr>
          </a:p>
          <a:p>
            <a:pPr marL="457200" indent="-457200">
              <a:spcBef>
                <a:spcPct val="0"/>
              </a:spcBef>
              <a:defRPr/>
            </a:pPr>
            <a:endParaRPr lang="nb-NO" altLang="nb-NO" sz="2000" dirty="0">
              <a:latin typeface="+mn-lt"/>
            </a:endParaRPr>
          </a:p>
          <a:p>
            <a:pPr marL="1200150" lvl="1" indent="-457200">
              <a:spcBef>
                <a:spcPct val="0"/>
              </a:spcBef>
              <a:defRPr/>
            </a:pPr>
            <a:r>
              <a:rPr lang="nb-NO" altLang="nb-NO" sz="2000" dirty="0">
                <a:latin typeface="+mn-lt"/>
              </a:rPr>
              <a:t>Ingen ekstraordinære tiltak inntil videre</a:t>
            </a:r>
          </a:p>
          <a:p>
            <a:pPr marL="1200150" lvl="1" indent="-457200">
              <a:spcBef>
                <a:spcPct val="0"/>
              </a:spcBef>
              <a:defRPr/>
            </a:pPr>
            <a:r>
              <a:rPr lang="nb-NO" altLang="nb-NO" sz="2000" dirty="0">
                <a:latin typeface="+mn-lt"/>
              </a:rPr>
              <a:t>Aktiv pengepolitikk</a:t>
            </a:r>
          </a:p>
          <a:p>
            <a:pPr marL="1200150" lvl="1" indent="-457200">
              <a:spcBef>
                <a:spcPct val="0"/>
              </a:spcBef>
              <a:defRPr/>
            </a:pPr>
            <a:r>
              <a:rPr lang="nb-NO" altLang="nb-NO" sz="2000" dirty="0">
                <a:latin typeface="+mn-lt"/>
              </a:rPr>
              <a:t>Generell skattelette</a:t>
            </a:r>
          </a:p>
          <a:p>
            <a:pPr marL="1200150" lvl="1" indent="-457200">
              <a:spcBef>
                <a:spcPct val="0"/>
              </a:spcBef>
              <a:defRPr/>
            </a:pPr>
            <a:r>
              <a:rPr lang="nb-NO" altLang="nb-NO" sz="2000" dirty="0">
                <a:latin typeface="+mn-lt"/>
              </a:rPr>
              <a:t>Økt offentlig etterspørsel</a:t>
            </a:r>
          </a:p>
          <a:p>
            <a:pPr marL="1200150" lvl="1" indent="-457200">
              <a:spcBef>
                <a:spcPct val="0"/>
              </a:spcBef>
              <a:defRPr/>
            </a:pPr>
            <a:r>
              <a:rPr lang="nb-NO" altLang="nb-NO" sz="2000" dirty="0">
                <a:latin typeface="+mn-lt"/>
              </a:rPr>
              <a:t>Øremerkede tiltak mot de som har blitt rammet</a:t>
            </a:r>
          </a:p>
          <a:p>
            <a:pPr marL="1200150" lvl="1" indent="-457200">
              <a:spcBef>
                <a:spcPct val="0"/>
              </a:spcBef>
              <a:defRPr/>
            </a:pPr>
            <a:endParaRPr lang="nb-NO" altLang="nb-NO" sz="2000" dirty="0">
              <a:latin typeface="+mn-lt"/>
            </a:endParaRPr>
          </a:p>
          <a:p>
            <a:pPr lvl="1" indent="0">
              <a:spcBef>
                <a:spcPct val="0"/>
              </a:spcBef>
              <a:buNone/>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p:txBody>
      </p:sp>
    </p:spTree>
    <p:extLst>
      <p:ext uri="{BB962C8B-B14F-4D97-AF65-F5344CB8AC3E}">
        <p14:creationId xmlns:p14="http://schemas.microsoft.com/office/powerpoint/2010/main" val="40176099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Uventet</a:t>
            </a:r>
            <a:r>
              <a:rPr lang="en-US" altLang="en-US" sz="3200" dirty="0">
                <a:latin typeface="+mj-lt"/>
              </a:rPr>
              <a:t> </a:t>
            </a:r>
            <a:r>
              <a:rPr lang="en-US" altLang="en-US" sz="3200" dirty="0" err="1">
                <a:latin typeface="+mj-lt"/>
              </a:rPr>
              <a:t>høy</a:t>
            </a:r>
            <a:r>
              <a:rPr lang="en-US" altLang="en-US" sz="3200" dirty="0">
                <a:latin typeface="+mj-lt"/>
              </a:rPr>
              <a:t> </a:t>
            </a:r>
            <a:r>
              <a:rPr lang="en-US" altLang="en-US" sz="3200" dirty="0" err="1">
                <a:latin typeface="+mj-lt"/>
              </a:rPr>
              <a:t>etterspørsel</a:t>
            </a:r>
            <a:r>
              <a:rPr lang="en-US" altLang="en-US" sz="3200" dirty="0">
                <a:latin typeface="+mj-lt"/>
              </a:rPr>
              <a:t> </a:t>
            </a:r>
            <a:r>
              <a:rPr lang="en-US" altLang="en-US" sz="3200" dirty="0" err="1">
                <a:latin typeface="+mj-lt"/>
              </a:rPr>
              <a:t>etter</a:t>
            </a:r>
            <a:r>
              <a:rPr lang="en-US" altLang="en-US" sz="3200" dirty="0">
                <a:latin typeface="+mj-lt"/>
              </a:rPr>
              <a:t> NOK</a:t>
            </a:r>
          </a:p>
        </p:txBody>
      </p:sp>
      <p:sp>
        <p:nvSpPr>
          <p:cNvPr id="4" name="TextBox 2">
            <a:extLst>
              <a:ext uri="{FF2B5EF4-FFF2-40B4-BE49-F238E27FC236}">
                <a16:creationId xmlns:a16="http://schemas.microsoft.com/office/drawing/2014/main" id="{53B5BD90-BB99-48C6-9AD1-B688650C1B96}"/>
              </a:ext>
            </a:extLst>
          </p:cNvPr>
          <p:cNvSpPr txBox="1">
            <a:spLocks noChangeArrowheads="1"/>
          </p:cNvSpPr>
          <p:nvPr/>
        </p:nvSpPr>
        <p:spPr bwMode="auto">
          <a:xfrm>
            <a:off x="923925" y="727192"/>
            <a:ext cx="8143875" cy="6001643"/>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800" dirty="0">
                <a:latin typeface="+mn-lt"/>
              </a:rPr>
              <a:t>En uventet stigning av kronekursen (som for eksempel ved kraftig oljeprisstigning) vil føre til at:</a:t>
            </a:r>
          </a:p>
          <a:p>
            <a:pPr marL="457200" indent="-457200">
              <a:spcBef>
                <a:spcPct val="0"/>
              </a:spcBef>
              <a:defRPr/>
            </a:pPr>
            <a:endParaRPr lang="nb-NO" altLang="nb-NO" sz="2800" dirty="0">
              <a:latin typeface="+mn-lt"/>
            </a:endParaRPr>
          </a:p>
          <a:p>
            <a:pPr marL="457200" indent="-457200">
              <a:spcBef>
                <a:spcPct val="0"/>
              </a:spcBef>
              <a:defRPr/>
            </a:pPr>
            <a:endParaRPr lang="nb-NO" altLang="nb-NO" sz="2000" dirty="0">
              <a:latin typeface="+mn-lt"/>
            </a:endParaRPr>
          </a:p>
          <a:p>
            <a:pPr marL="1200150" lvl="1" indent="-457200">
              <a:spcBef>
                <a:spcPct val="0"/>
              </a:spcBef>
              <a:defRPr/>
            </a:pPr>
            <a:r>
              <a:rPr lang="nb-NO" altLang="nb-NO" sz="2000" dirty="0">
                <a:latin typeface="+mn-lt"/>
              </a:rPr>
              <a:t>UIP kurven skifter til høyre</a:t>
            </a:r>
          </a:p>
          <a:p>
            <a:pPr marL="1200150" lvl="1" indent="-457200">
              <a:spcBef>
                <a:spcPct val="0"/>
              </a:spcBef>
              <a:defRPr/>
            </a:pPr>
            <a:r>
              <a:rPr lang="nb-NO" altLang="nb-NO" sz="2000" dirty="0">
                <a:latin typeface="+mn-lt"/>
              </a:rPr>
              <a:t>IS kurven skifter til venstre</a:t>
            </a:r>
          </a:p>
          <a:p>
            <a:pPr marL="1200150" lvl="1" indent="-457200">
              <a:spcBef>
                <a:spcPct val="0"/>
              </a:spcBef>
              <a:defRPr/>
            </a:pPr>
            <a:r>
              <a:rPr lang="nb-NO" altLang="nb-NO" sz="2000" dirty="0">
                <a:latin typeface="+mn-lt"/>
              </a:rPr>
              <a:t>LM kurven skiftes ikke</a:t>
            </a:r>
          </a:p>
          <a:p>
            <a:pPr marL="1200150" lvl="1" indent="-457200">
              <a:spcBef>
                <a:spcPct val="0"/>
              </a:spcBef>
              <a:defRPr/>
            </a:pPr>
            <a:r>
              <a:rPr lang="nb-NO" altLang="nb-NO" sz="2000" dirty="0">
                <a:latin typeface="+mn-lt"/>
              </a:rPr>
              <a:t>En sterkere krone fører til vansker for konkurranseutsatt industri</a:t>
            </a:r>
          </a:p>
          <a:p>
            <a:pPr marL="1200150" lvl="1" indent="-457200">
              <a:spcBef>
                <a:spcPct val="0"/>
              </a:spcBef>
              <a:defRPr/>
            </a:pPr>
            <a:r>
              <a:rPr lang="nb-NO" altLang="nb-NO" sz="2000" dirty="0">
                <a:latin typeface="+mn-lt"/>
              </a:rPr>
              <a:t>I et nytt </a:t>
            </a:r>
            <a:r>
              <a:rPr lang="nb-NO" altLang="nb-NO" sz="2000" dirty="0" err="1">
                <a:latin typeface="+mn-lt"/>
              </a:rPr>
              <a:t>likevektspunkt</a:t>
            </a:r>
            <a:r>
              <a:rPr lang="nb-NO" altLang="nb-NO" sz="2000" dirty="0">
                <a:latin typeface="+mn-lt"/>
              </a:rPr>
              <a:t> vil BNP gå ned og renta bli lavere</a:t>
            </a:r>
          </a:p>
          <a:p>
            <a:pPr marL="1200150" lvl="1" indent="-457200">
              <a:spcBef>
                <a:spcPct val="0"/>
              </a:spcBef>
              <a:defRPr/>
            </a:pPr>
            <a:r>
              <a:rPr lang="nb-NO" altLang="nb-NO" sz="2000" dirty="0">
                <a:latin typeface="+mn-lt"/>
              </a:rPr>
              <a:t>Resultatet blir forverret handelsbalanse og økt ledighet</a:t>
            </a:r>
          </a:p>
          <a:p>
            <a:pPr lvl="1" indent="0">
              <a:spcBef>
                <a:spcPct val="0"/>
              </a:spcBef>
              <a:buNone/>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p:txBody>
      </p:sp>
    </p:spTree>
    <p:extLst>
      <p:ext uri="{BB962C8B-B14F-4D97-AF65-F5344CB8AC3E}">
        <p14:creationId xmlns:p14="http://schemas.microsoft.com/office/powerpoint/2010/main" val="7529838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2">
            <a:extLst>
              <a:ext uri="{FF2B5EF4-FFF2-40B4-BE49-F238E27FC236}">
                <a16:creationId xmlns:a16="http://schemas.microsoft.com/office/drawing/2014/main" id="{53B5BD90-BB99-48C6-9AD1-B688650C1B96}"/>
              </a:ext>
            </a:extLst>
          </p:cNvPr>
          <p:cNvSpPr txBox="1">
            <a:spLocks noChangeArrowheads="1"/>
          </p:cNvSpPr>
          <p:nvPr/>
        </p:nvSpPr>
        <p:spPr bwMode="auto">
          <a:xfrm>
            <a:off x="923925" y="727192"/>
            <a:ext cx="8143875" cy="4955203"/>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r>
              <a:rPr lang="nb-NO" altLang="nb-NO" sz="2800" dirty="0">
                <a:latin typeface="+mn-lt"/>
              </a:rPr>
              <a:t>Mulige tiltak (se bok +/- sider ved disse)</a:t>
            </a:r>
          </a:p>
          <a:p>
            <a:pPr marL="457200" indent="-457200">
              <a:spcBef>
                <a:spcPct val="0"/>
              </a:spcBef>
              <a:defRPr/>
            </a:pPr>
            <a:endParaRPr lang="nb-NO" altLang="nb-NO" sz="2800" dirty="0">
              <a:latin typeface="+mn-lt"/>
            </a:endParaRPr>
          </a:p>
          <a:p>
            <a:pPr marL="457200" indent="-457200">
              <a:spcBef>
                <a:spcPct val="0"/>
              </a:spcBef>
              <a:defRPr/>
            </a:pPr>
            <a:endParaRPr lang="nb-NO" altLang="nb-NO" sz="2000" dirty="0">
              <a:latin typeface="+mn-lt"/>
            </a:endParaRPr>
          </a:p>
          <a:p>
            <a:pPr marL="1200150" lvl="1" indent="-457200">
              <a:spcBef>
                <a:spcPct val="0"/>
              </a:spcBef>
              <a:defRPr/>
            </a:pPr>
            <a:r>
              <a:rPr lang="nb-NO" altLang="nb-NO" sz="2000" dirty="0">
                <a:latin typeface="+mn-lt"/>
              </a:rPr>
              <a:t>Avvente situasjonen</a:t>
            </a:r>
          </a:p>
          <a:p>
            <a:pPr marL="1200150" lvl="1" indent="-457200">
              <a:spcBef>
                <a:spcPct val="0"/>
              </a:spcBef>
              <a:defRPr/>
            </a:pPr>
            <a:r>
              <a:rPr lang="nb-NO" altLang="nb-NO" sz="2000" dirty="0">
                <a:latin typeface="+mn-lt"/>
              </a:rPr>
              <a:t>Selg kroner i markedet / kommunisere salg NOK i markedet</a:t>
            </a:r>
          </a:p>
          <a:p>
            <a:pPr marL="1200150" lvl="1" indent="-457200">
              <a:spcBef>
                <a:spcPct val="0"/>
              </a:spcBef>
              <a:defRPr/>
            </a:pPr>
            <a:r>
              <a:rPr lang="nb-NO" altLang="nb-NO" sz="2000" dirty="0">
                <a:latin typeface="+mn-lt"/>
              </a:rPr>
              <a:t>Finanspolitiske virkemidler</a:t>
            </a:r>
          </a:p>
          <a:p>
            <a:pPr marL="1200150" lvl="1" indent="-457200">
              <a:spcBef>
                <a:spcPct val="0"/>
              </a:spcBef>
              <a:defRPr/>
            </a:pPr>
            <a:r>
              <a:rPr lang="nb-NO" altLang="nb-NO" sz="2000" dirty="0">
                <a:latin typeface="+mn-lt"/>
              </a:rPr>
              <a:t>Pengepolitiske virkemidler</a:t>
            </a:r>
          </a:p>
          <a:p>
            <a:pPr lvl="1" indent="0">
              <a:spcBef>
                <a:spcPct val="0"/>
              </a:spcBef>
              <a:buNone/>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p:txBody>
      </p:sp>
      <p:sp>
        <p:nvSpPr>
          <p:cNvPr id="5" name="Rectangle: Rounded Corners 4">
            <a:extLst>
              <a:ext uri="{FF2B5EF4-FFF2-40B4-BE49-F238E27FC236}">
                <a16:creationId xmlns:a16="http://schemas.microsoft.com/office/drawing/2014/main" id="{410EB854-D528-4D34-8B2D-C4D6492F3FDD}"/>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Uventet</a:t>
            </a:r>
            <a:r>
              <a:rPr lang="en-US" altLang="en-US" sz="3200" dirty="0">
                <a:latin typeface="+mj-lt"/>
              </a:rPr>
              <a:t> </a:t>
            </a:r>
            <a:r>
              <a:rPr lang="en-US" altLang="en-US" sz="3200" dirty="0" err="1">
                <a:latin typeface="+mj-lt"/>
              </a:rPr>
              <a:t>høy</a:t>
            </a:r>
            <a:r>
              <a:rPr lang="en-US" altLang="en-US" sz="3200" dirty="0">
                <a:latin typeface="+mj-lt"/>
              </a:rPr>
              <a:t> </a:t>
            </a:r>
            <a:r>
              <a:rPr lang="en-US" altLang="en-US" sz="3200" dirty="0" err="1">
                <a:latin typeface="+mj-lt"/>
              </a:rPr>
              <a:t>etterspørsel</a:t>
            </a:r>
            <a:r>
              <a:rPr lang="en-US" altLang="en-US" sz="3200" dirty="0">
                <a:latin typeface="+mj-lt"/>
              </a:rPr>
              <a:t> </a:t>
            </a:r>
            <a:r>
              <a:rPr lang="en-US" altLang="en-US" sz="3200" dirty="0" err="1">
                <a:latin typeface="+mj-lt"/>
              </a:rPr>
              <a:t>etter</a:t>
            </a:r>
            <a:r>
              <a:rPr lang="en-US" altLang="en-US" sz="3200" dirty="0">
                <a:latin typeface="+mj-lt"/>
              </a:rPr>
              <a:t> NOK</a:t>
            </a:r>
          </a:p>
        </p:txBody>
      </p:sp>
    </p:spTree>
    <p:extLst>
      <p:ext uri="{BB962C8B-B14F-4D97-AF65-F5344CB8AC3E}">
        <p14:creationId xmlns:p14="http://schemas.microsoft.com/office/powerpoint/2010/main" val="1023917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Box 2">
            <a:extLst>
              <a:ext uri="{FF2B5EF4-FFF2-40B4-BE49-F238E27FC236}">
                <a16:creationId xmlns:a16="http://schemas.microsoft.com/office/drawing/2014/main" id="{D80BE27D-3366-4111-9A11-E3DA8F04BFFB}"/>
              </a:ext>
            </a:extLst>
          </p:cNvPr>
          <p:cNvSpPr txBox="1">
            <a:spLocks noChangeArrowheads="1"/>
          </p:cNvSpPr>
          <p:nvPr/>
        </p:nvSpPr>
        <p:spPr bwMode="auto">
          <a:xfrm>
            <a:off x="990600" y="382588"/>
            <a:ext cx="8153400" cy="5693866"/>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lgn="ctr">
              <a:spcBef>
                <a:spcPct val="0"/>
              </a:spcBef>
              <a:buFontTx/>
              <a:buNone/>
              <a:defRPr/>
            </a:pPr>
            <a:r>
              <a:rPr lang="nb-NO" altLang="nb-NO" sz="3600" b="1" dirty="0">
                <a:latin typeface="+mj-lt"/>
              </a:rPr>
              <a:t>Innhold kapittel 10 </a:t>
            </a:r>
          </a:p>
          <a:p>
            <a:pPr>
              <a:spcBef>
                <a:spcPct val="0"/>
              </a:spcBef>
              <a:buFontTx/>
              <a:buNone/>
              <a:defRPr/>
            </a:pPr>
            <a:endParaRPr lang="nb-NO" altLang="nb-NO" sz="2800" dirty="0">
              <a:latin typeface="+mn-lt"/>
            </a:endParaRPr>
          </a:p>
          <a:p>
            <a:pPr>
              <a:spcBef>
                <a:spcPct val="0"/>
              </a:spcBef>
              <a:buFontTx/>
              <a:buNone/>
              <a:defRPr/>
            </a:pPr>
            <a:endParaRPr lang="nb-NO" altLang="nb-NO" sz="2800" dirty="0">
              <a:latin typeface="+mn-lt"/>
            </a:endParaRPr>
          </a:p>
          <a:p>
            <a:pPr marL="571500" indent="-571500">
              <a:spcBef>
                <a:spcPct val="0"/>
              </a:spcBef>
              <a:defRPr/>
            </a:pPr>
            <a:r>
              <a:rPr lang="en-GB" altLang="nb-NO" sz="2800" b="0" dirty="0" err="1">
                <a:latin typeface="+mn-lt"/>
              </a:rPr>
              <a:t>Innledning</a:t>
            </a:r>
            <a:r>
              <a:rPr lang="en-GB" altLang="nb-NO" sz="2800" b="0" dirty="0">
                <a:latin typeface="+mn-lt"/>
              </a:rPr>
              <a:t> </a:t>
            </a:r>
            <a:r>
              <a:rPr lang="en-GB" altLang="nb-NO" sz="2800" b="0" dirty="0" err="1">
                <a:latin typeface="+mn-lt"/>
              </a:rPr>
              <a:t>til</a:t>
            </a:r>
            <a:r>
              <a:rPr lang="en-GB" altLang="nb-NO" sz="2800" b="0" dirty="0">
                <a:latin typeface="+mn-lt"/>
              </a:rPr>
              <a:t> IS/LM </a:t>
            </a:r>
            <a:r>
              <a:rPr lang="en-GB" altLang="nb-NO" sz="2800" b="0" dirty="0" err="1">
                <a:latin typeface="+mn-lt"/>
              </a:rPr>
              <a:t>modell</a:t>
            </a:r>
            <a:r>
              <a:rPr lang="en-GB" altLang="nb-NO" sz="2800" b="0" dirty="0">
                <a:latin typeface="+mn-lt"/>
              </a:rPr>
              <a:t> og </a:t>
            </a:r>
            <a:r>
              <a:rPr lang="en-GB" altLang="nb-NO" sz="2800" b="0" dirty="0" err="1">
                <a:latin typeface="+mn-lt"/>
              </a:rPr>
              <a:t>l</a:t>
            </a:r>
            <a:r>
              <a:rPr lang="en-GB" altLang="nb-NO" sz="2800" dirty="0" err="1">
                <a:latin typeface="+mn-lt"/>
              </a:rPr>
              <a:t>ikevekter</a:t>
            </a:r>
            <a:endParaRPr lang="en-GB" altLang="nb-NO" sz="2800" dirty="0">
              <a:latin typeface="+mn-lt"/>
            </a:endParaRPr>
          </a:p>
          <a:p>
            <a:pPr marL="1314450" lvl="1" indent="-571500">
              <a:spcBef>
                <a:spcPct val="0"/>
              </a:spcBef>
              <a:defRPr/>
            </a:pPr>
            <a:r>
              <a:rPr lang="en-GB" altLang="nb-NO" sz="2200" dirty="0" err="1">
                <a:latin typeface="+mn-lt"/>
              </a:rPr>
              <a:t>Realøkonomien</a:t>
            </a:r>
            <a:endParaRPr lang="en-GB" altLang="nb-NO" sz="2200" dirty="0">
              <a:latin typeface="+mn-lt"/>
            </a:endParaRPr>
          </a:p>
          <a:p>
            <a:pPr marL="1314450" lvl="1" indent="-571500">
              <a:spcBef>
                <a:spcPct val="0"/>
              </a:spcBef>
              <a:defRPr/>
            </a:pPr>
            <a:r>
              <a:rPr lang="en-GB" altLang="nb-NO" sz="2200" dirty="0" err="1">
                <a:latin typeface="+mn-lt"/>
              </a:rPr>
              <a:t>Pengemarkedet</a:t>
            </a:r>
            <a:endParaRPr lang="en-GB" altLang="nb-NO" sz="2200" dirty="0">
              <a:latin typeface="+mn-lt"/>
            </a:endParaRPr>
          </a:p>
          <a:p>
            <a:pPr marL="1314450" lvl="1" indent="-571500">
              <a:spcBef>
                <a:spcPct val="0"/>
              </a:spcBef>
              <a:defRPr/>
            </a:pPr>
            <a:r>
              <a:rPr lang="en-GB" altLang="nb-NO" sz="2200" dirty="0" err="1">
                <a:latin typeface="+mn-lt"/>
              </a:rPr>
              <a:t>Valutamarkedet</a:t>
            </a:r>
            <a:r>
              <a:rPr lang="en-GB" altLang="nb-NO" sz="2200" dirty="0">
                <a:latin typeface="+mn-lt"/>
              </a:rPr>
              <a:t>	 </a:t>
            </a:r>
          </a:p>
          <a:p>
            <a:pPr marL="571500" indent="-571500">
              <a:spcBef>
                <a:spcPct val="0"/>
              </a:spcBef>
              <a:defRPr/>
            </a:pPr>
            <a:r>
              <a:rPr lang="en-GB" altLang="nb-NO" sz="2800" b="0" dirty="0">
                <a:latin typeface="+mn-lt"/>
              </a:rPr>
              <a:t>Modell med </a:t>
            </a:r>
            <a:r>
              <a:rPr lang="en-GB" altLang="nb-NO" sz="2800" b="0" dirty="0" err="1">
                <a:latin typeface="+mn-lt"/>
              </a:rPr>
              <a:t>flytende</a:t>
            </a:r>
            <a:r>
              <a:rPr lang="en-GB" altLang="nb-NO" sz="2800" b="0" dirty="0">
                <a:latin typeface="+mn-lt"/>
              </a:rPr>
              <a:t> </a:t>
            </a:r>
            <a:r>
              <a:rPr lang="en-GB" altLang="nb-NO" sz="2800" b="0" dirty="0" err="1">
                <a:latin typeface="+mn-lt"/>
              </a:rPr>
              <a:t>va</a:t>
            </a:r>
            <a:r>
              <a:rPr lang="en-GB" altLang="nb-NO" sz="2800" dirty="0" err="1">
                <a:latin typeface="+mn-lt"/>
              </a:rPr>
              <a:t>lutakurser</a:t>
            </a:r>
            <a:r>
              <a:rPr lang="en-GB" altLang="nb-NO" sz="2800" dirty="0">
                <a:latin typeface="+mn-lt"/>
              </a:rPr>
              <a:t>. Analyser </a:t>
            </a:r>
            <a:r>
              <a:rPr lang="en-GB" altLang="nb-NO" sz="2800" dirty="0" err="1">
                <a:latin typeface="+mn-lt"/>
              </a:rPr>
              <a:t>av</a:t>
            </a:r>
            <a:endParaRPr lang="en-GB" altLang="nb-NO" sz="2800" dirty="0">
              <a:latin typeface="+mn-lt"/>
            </a:endParaRPr>
          </a:p>
          <a:p>
            <a:pPr marL="1314450" lvl="1" indent="-571500">
              <a:spcBef>
                <a:spcPct val="0"/>
              </a:spcBef>
              <a:defRPr/>
            </a:pPr>
            <a:r>
              <a:rPr lang="en-GB" altLang="nb-NO" sz="2200" b="0" dirty="0" err="1">
                <a:latin typeface="+mn-lt"/>
              </a:rPr>
              <a:t>Ekspansiv</a:t>
            </a:r>
            <a:r>
              <a:rPr lang="en-GB" altLang="nb-NO" sz="2200" b="0" dirty="0">
                <a:latin typeface="+mn-lt"/>
              </a:rPr>
              <a:t> </a:t>
            </a:r>
            <a:r>
              <a:rPr lang="en-GB" altLang="nb-NO" sz="2200" b="0" dirty="0" err="1">
                <a:latin typeface="+mn-lt"/>
              </a:rPr>
              <a:t>finanspolitikk</a:t>
            </a:r>
            <a:endParaRPr lang="en-GB" altLang="nb-NO" sz="2200" b="0" dirty="0">
              <a:latin typeface="+mn-lt"/>
            </a:endParaRPr>
          </a:p>
          <a:p>
            <a:pPr marL="1314450" lvl="1" indent="-571500">
              <a:spcBef>
                <a:spcPct val="0"/>
              </a:spcBef>
              <a:defRPr/>
            </a:pPr>
            <a:r>
              <a:rPr lang="en-GB" altLang="nb-NO" sz="2200" dirty="0" err="1">
                <a:latin typeface="+mn-lt"/>
              </a:rPr>
              <a:t>Ekspansiv</a:t>
            </a:r>
            <a:r>
              <a:rPr lang="en-GB" altLang="nb-NO" sz="2200" dirty="0">
                <a:latin typeface="+mn-lt"/>
              </a:rPr>
              <a:t> </a:t>
            </a:r>
            <a:r>
              <a:rPr lang="en-GB" altLang="nb-NO" sz="2200" dirty="0" err="1">
                <a:latin typeface="+mn-lt"/>
              </a:rPr>
              <a:t>pengepolitikk</a:t>
            </a:r>
            <a:endParaRPr lang="en-GB" altLang="nb-NO" sz="2200" dirty="0">
              <a:latin typeface="+mn-lt"/>
            </a:endParaRPr>
          </a:p>
          <a:p>
            <a:pPr marL="1314450" lvl="1" indent="-571500">
              <a:spcBef>
                <a:spcPct val="0"/>
              </a:spcBef>
              <a:defRPr/>
            </a:pPr>
            <a:r>
              <a:rPr lang="en-GB" altLang="nb-NO" sz="2200" b="0" dirty="0">
                <a:latin typeface="+mn-lt"/>
              </a:rPr>
              <a:t>Skift i </a:t>
            </a:r>
            <a:r>
              <a:rPr lang="en-GB" altLang="nb-NO" sz="2200" b="0" dirty="0" err="1">
                <a:latin typeface="+mn-lt"/>
              </a:rPr>
              <a:t>eksogene</a:t>
            </a:r>
            <a:r>
              <a:rPr lang="en-GB" altLang="nb-NO" sz="2200" b="0" dirty="0">
                <a:latin typeface="+mn-lt"/>
              </a:rPr>
              <a:t> variable</a:t>
            </a:r>
          </a:p>
          <a:p>
            <a:pPr marL="571500" indent="-571500">
              <a:spcBef>
                <a:spcPct val="0"/>
              </a:spcBef>
              <a:defRPr/>
            </a:pPr>
            <a:r>
              <a:rPr lang="en-GB" altLang="nb-NO" sz="2800" dirty="0">
                <a:latin typeface="+mn-lt"/>
              </a:rPr>
              <a:t>IS/MP </a:t>
            </a:r>
            <a:r>
              <a:rPr lang="en-GB" altLang="nb-NO" sz="2800" dirty="0" err="1">
                <a:latin typeface="+mn-lt"/>
              </a:rPr>
              <a:t>modell</a:t>
            </a:r>
            <a:endParaRPr lang="en-GB" altLang="nb-NO" sz="2800" dirty="0">
              <a:latin typeface="+mn-lt"/>
            </a:endParaRPr>
          </a:p>
          <a:p>
            <a:pPr marL="571500" indent="-571500">
              <a:spcBef>
                <a:spcPct val="0"/>
              </a:spcBef>
              <a:defRPr/>
            </a:pPr>
            <a:r>
              <a:rPr lang="en-GB" altLang="nb-NO" sz="2800" dirty="0">
                <a:latin typeface="+mn-lt"/>
              </a:rPr>
              <a:t>Bruk </a:t>
            </a:r>
            <a:r>
              <a:rPr lang="en-GB" altLang="nb-NO" sz="2800" dirty="0" err="1">
                <a:latin typeface="+mn-lt"/>
              </a:rPr>
              <a:t>av</a:t>
            </a:r>
            <a:r>
              <a:rPr lang="en-GB" altLang="nb-NO" sz="2800" dirty="0">
                <a:latin typeface="+mn-lt"/>
              </a:rPr>
              <a:t> </a:t>
            </a:r>
            <a:r>
              <a:rPr lang="en-GB" altLang="nb-NO" sz="2800" dirty="0" err="1">
                <a:latin typeface="+mn-lt"/>
              </a:rPr>
              <a:t>modell</a:t>
            </a:r>
            <a:r>
              <a:rPr lang="en-GB" altLang="nb-NO" sz="2800" dirty="0">
                <a:latin typeface="+mn-lt"/>
              </a:rPr>
              <a:t> </a:t>
            </a:r>
            <a:r>
              <a:rPr lang="en-GB" altLang="nb-NO" sz="2800" dirty="0" err="1">
                <a:latin typeface="+mn-lt"/>
              </a:rPr>
              <a:t>på</a:t>
            </a:r>
            <a:r>
              <a:rPr lang="en-GB" altLang="nb-NO" sz="2800" dirty="0">
                <a:latin typeface="+mn-lt"/>
              </a:rPr>
              <a:t> </a:t>
            </a:r>
            <a:r>
              <a:rPr lang="en-GB" altLang="nb-NO" sz="2800" dirty="0" err="1">
                <a:latin typeface="+mn-lt"/>
              </a:rPr>
              <a:t>norske</a:t>
            </a:r>
            <a:r>
              <a:rPr lang="en-GB" altLang="nb-NO" sz="2800" dirty="0">
                <a:latin typeface="+mn-lt"/>
              </a:rPr>
              <a:t> forhold</a:t>
            </a:r>
          </a:p>
          <a:p>
            <a:pPr marL="571500" indent="-571500">
              <a:spcBef>
                <a:spcPct val="0"/>
              </a:spcBef>
              <a:defRPr/>
            </a:pPr>
            <a:r>
              <a:rPr lang="en-GB" altLang="nb-NO" sz="2800" b="0" dirty="0" err="1">
                <a:latin typeface="+mn-lt"/>
              </a:rPr>
              <a:t>Regneeksempler</a:t>
            </a:r>
            <a:endParaRPr lang="en-GB" altLang="nb-NO" sz="2800" b="0" dirty="0">
              <a:latin typeface="+mn-lt"/>
            </a:endParaRPr>
          </a:p>
        </p:txBody>
      </p:sp>
    </p:spTree>
    <p:extLst>
      <p:ext uri="{BB962C8B-B14F-4D97-AF65-F5344CB8AC3E}">
        <p14:creationId xmlns:p14="http://schemas.microsoft.com/office/powerpoint/2010/main" val="3093909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E246703-8ED3-4DB6-AE22-E8B1488E51B6}"/>
              </a:ext>
            </a:extLst>
          </p:cNvPr>
          <p:cNvSpPr/>
          <p:nvPr/>
        </p:nvSpPr>
        <p:spPr>
          <a:xfrm>
            <a:off x="923925" y="123825"/>
            <a:ext cx="7900037" cy="819150"/>
          </a:xfrm>
          <a:prstGeom prst="roundRect">
            <a:avLst/>
          </a:prstGeom>
          <a:solidFill>
            <a:srgbClr val="01509E">
              <a:alpha val="97000"/>
            </a:srgbClr>
          </a:solidFill>
          <a:effectLst>
            <a:outerShdw blurRad="50800" dist="38100" dir="2700000" sx="101000" sy="101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8288" rIns="18288" rtlCol="0" anchor="ctr"/>
          <a:lstStyle/>
          <a:p>
            <a:pPr algn="ctr">
              <a:defRPr/>
            </a:pPr>
            <a:r>
              <a:rPr lang="en-US" altLang="en-US" sz="3200" dirty="0" err="1">
                <a:latin typeface="+mj-lt"/>
              </a:rPr>
              <a:t>Oppgave</a:t>
            </a:r>
            <a:r>
              <a:rPr lang="en-US" altLang="en-US" sz="3200" dirty="0">
                <a:latin typeface="+mj-lt"/>
              </a:rPr>
              <a:t> </a:t>
            </a:r>
            <a:r>
              <a:rPr lang="en-US" altLang="en-US" sz="3200" dirty="0" err="1">
                <a:latin typeface="+mj-lt"/>
              </a:rPr>
              <a:t>regning</a:t>
            </a:r>
            <a:r>
              <a:rPr lang="en-US" altLang="en-US" sz="3200" dirty="0">
                <a:latin typeface="+mj-lt"/>
              </a:rPr>
              <a:t> (</a:t>
            </a:r>
            <a:r>
              <a:rPr lang="en-US" altLang="en-US" sz="3200" dirty="0" err="1">
                <a:latin typeface="+mj-lt"/>
              </a:rPr>
              <a:t>Tillegg</a:t>
            </a:r>
            <a:r>
              <a:rPr lang="en-US" altLang="en-US" sz="3200" dirty="0">
                <a:latin typeface="+mj-lt"/>
              </a:rPr>
              <a:t> 1 og </a:t>
            </a:r>
            <a:r>
              <a:rPr lang="en-US" altLang="en-US" sz="3200" dirty="0" err="1">
                <a:latin typeface="+mj-lt"/>
              </a:rPr>
              <a:t>Tillegg</a:t>
            </a:r>
            <a:r>
              <a:rPr lang="en-US" altLang="en-US" sz="3200" dirty="0">
                <a:latin typeface="+mj-lt"/>
              </a:rPr>
              <a:t> 2)</a:t>
            </a:r>
          </a:p>
        </p:txBody>
      </p:sp>
      <p:sp>
        <p:nvSpPr>
          <p:cNvPr id="4" name="TextBox 2">
            <a:extLst>
              <a:ext uri="{FF2B5EF4-FFF2-40B4-BE49-F238E27FC236}">
                <a16:creationId xmlns:a16="http://schemas.microsoft.com/office/drawing/2014/main" id="{53B5BD90-BB99-48C6-9AD1-B688650C1B96}"/>
              </a:ext>
            </a:extLst>
          </p:cNvPr>
          <p:cNvSpPr txBox="1">
            <a:spLocks noChangeArrowheads="1"/>
          </p:cNvSpPr>
          <p:nvPr/>
        </p:nvSpPr>
        <p:spPr bwMode="auto">
          <a:xfrm>
            <a:off x="923925" y="727192"/>
            <a:ext cx="8143875" cy="4770537"/>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spcBef>
                <a:spcPct val="0"/>
              </a:spcBef>
              <a:buFontTx/>
              <a:buNone/>
              <a:defRPr/>
            </a:pPr>
            <a:endParaRPr lang="nb-NO" altLang="nb-NO" sz="2000" dirty="0">
              <a:latin typeface="+mn-lt"/>
            </a:endParaRPr>
          </a:p>
          <a:p>
            <a:pPr marL="342900" indent="-342900">
              <a:spcBef>
                <a:spcPct val="0"/>
              </a:spcBef>
              <a:defRPr/>
            </a:pPr>
            <a:endParaRPr lang="nb-NO" altLang="nb-NO" sz="2000" dirty="0">
              <a:latin typeface="+mn-lt"/>
            </a:endParaRPr>
          </a:p>
          <a:p>
            <a:pPr marL="457200" indent="-457200">
              <a:spcBef>
                <a:spcPct val="0"/>
              </a:spcBef>
              <a:defRPr/>
            </a:pPr>
            <a:endParaRPr lang="nb-NO" altLang="nb-NO" sz="2000" dirty="0">
              <a:latin typeface="+mn-lt"/>
            </a:endParaRPr>
          </a:p>
          <a:p>
            <a:pPr marL="1200150" lvl="1" indent="-457200">
              <a:spcBef>
                <a:spcPct val="0"/>
              </a:spcBef>
              <a:defRPr/>
            </a:pPr>
            <a:r>
              <a:rPr lang="nb-NO" altLang="nb-NO" sz="3200" dirty="0">
                <a:latin typeface="+mn-lt"/>
              </a:rPr>
              <a:t>Tar noen utregninger som eksempel </a:t>
            </a:r>
          </a:p>
          <a:p>
            <a:pPr marL="1200150" lvl="1" indent="-457200">
              <a:spcBef>
                <a:spcPct val="0"/>
              </a:spcBef>
              <a:defRPr/>
            </a:pPr>
            <a:endParaRPr lang="nb-NO" altLang="nb-NO" sz="3200" dirty="0">
              <a:latin typeface="+mn-lt"/>
            </a:endParaRPr>
          </a:p>
          <a:p>
            <a:pPr marL="1200150" lvl="1" indent="-457200">
              <a:spcBef>
                <a:spcPct val="0"/>
              </a:spcBef>
              <a:defRPr/>
            </a:pPr>
            <a:r>
              <a:rPr lang="nb-NO" altLang="nb-NO" sz="3200" dirty="0">
                <a:latin typeface="+mn-lt"/>
              </a:rPr>
              <a:t>Rest bør gjøres som selvstudie</a:t>
            </a:r>
          </a:p>
          <a:p>
            <a:pPr lvl="1" indent="0">
              <a:spcBef>
                <a:spcPct val="0"/>
              </a:spcBef>
              <a:buNone/>
              <a:defRPr/>
            </a:pPr>
            <a:endParaRPr lang="nb-NO" altLang="nb-NO" sz="3200" dirty="0">
              <a:latin typeface="+mn-lt"/>
            </a:endParaRPr>
          </a:p>
          <a:p>
            <a:pPr marL="457200" indent="-457200">
              <a:spcBef>
                <a:spcPct val="0"/>
              </a:spcBef>
              <a:defRPr/>
            </a:pPr>
            <a:endParaRPr lang="nb-NO" altLang="nb-NO" sz="3200" dirty="0">
              <a:latin typeface="+mn-lt"/>
            </a:endParaRPr>
          </a:p>
          <a:p>
            <a:pPr marL="457200" indent="-457200">
              <a:spcBef>
                <a:spcPct val="0"/>
              </a:spcBef>
              <a:defRPr/>
            </a:pPr>
            <a:endParaRPr lang="nb-NO" altLang="nb-NO" sz="3200" dirty="0">
              <a:latin typeface="+mn-lt"/>
            </a:endParaRPr>
          </a:p>
          <a:p>
            <a:pPr marL="457200" indent="-457200">
              <a:spcBef>
                <a:spcPct val="0"/>
              </a:spcBef>
              <a:defRPr/>
            </a:pPr>
            <a:endParaRPr lang="nb-NO" altLang="nb-NO" sz="3200" dirty="0">
              <a:latin typeface="+mn-lt"/>
            </a:endParaRPr>
          </a:p>
          <a:p>
            <a:pPr marL="457200" indent="-457200">
              <a:spcBef>
                <a:spcPct val="0"/>
              </a:spcBef>
              <a:defRPr/>
            </a:pPr>
            <a:endParaRPr lang="nb-NO" altLang="nb-NO" sz="2000" dirty="0">
              <a:latin typeface="+mn-lt"/>
            </a:endParaRPr>
          </a:p>
        </p:txBody>
      </p:sp>
    </p:spTree>
    <p:extLst>
      <p:ext uri="{BB962C8B-B14F-4D97-AF65-F5344CB8AC3E}">
        <p14:creationId xmlns:p14="http://schemas.microsoft.com/office/powerpoint/2010/main" val="609758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Box 2">
            <a:extLst>
              <a:ext uri="{FF2B5EF4-FFF2-40B4-BE49-F238E27FC236}">
                <a16:creationId xmlns:a16="http://schemas.microsoft.com/office/drawing/2014/main" id="{D80BE27D-3366-4111-9A11-E3DA8F04BFFB}"/>
              </a:ext>
            </a:extLst>
          </p:cNvPr>
          <p:cNvSpPr txBox="1">
            <a:spLocks noChangeArrowheads="1"/>
          </p:cNvSpPr>
          <p:nvPr/>
        </p:nvSpPr>
        <p:spPr bwMode="auto">
          <a:xfrm>
            <a:off x="990600" y="382588"/>
            <a:ext cx="8153400" cy="5816977"/>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lgn="ctr">
              <a:spcBef>
                <a:spcPct val="0"/>
              </a:spcBef>
              <a:buFontTx/>
              <a:buNone/>
              <a:defRPr/>
            </a:pPr>
            <a:r>
              <a:rPr lang="nb-NO" altLang="nb-NO" sz="3600" b="1" dirty="0">
                <a:latin typeface="+mj-lt"/>
              </a:rPr>
              <a:t>Innhold kapittel 10 </a:t>
            </a:r>
          </a:p>
          <a:p>
            <a:pPr>
              <a:spcBef>
                <a:spcPct val="0"/>
              </a:spcBef>
              <a:buFontTx/>
              <a:buNone/>
              <a:defRPr/>
            </a:pPr>
            <a:endParaRPr lang="nb-NO" altLang="nb-NO" sz="2800" dirty="0">
              <a:latin typeface="+mn-lt"/>
            </a:endParaRPr>
          </a:p>
          <a:p>
            <a:pPr>
              <a:spcBef>
                <a:spcPct val="0"/>
              </a:spcBef>
              <a:buFontTx/>
              <a:buNone/>
              <a:defRPr/>
            </a:pPr>
            <a:endParaRPr lang="nb-NO" altLang="nb-NO" sz="2800" dirty="0">
              <a:latin typeface="+mn-lt"/>
            </a:endParaRPr>
          </a:p>
          <a:p>
            <a:pPr marL="571500" indent="-571500">
              <a:spcBef>
                <a:spcPct val="0"/>
              </a:spcBef>
              <a:defRPr/>
            </a:pPr>
            <a:r>
              <a:rPr lang="nb-NO" altLang="nb-NO" sz="2800" b="0" dirty="0">
                <a:latin typeface="+mn-lt"/>
              </a:rPr>
              <a:t>I dette kapittel sys sammen penge- og valutamarkedet med realøkonomien </a:t>
            </a:r>
          </a:p>
          <a:p>
            <a:pPr marL="571500" indent="-571500">
              <a:spcBef>
                <a:spcPct val="0"/>
              </a:spcBef>
              <a:defRPr/>
            </a:pPr>
            <a:endParaRPr lang="nb-NO" altLang="nb-NO" sz="2800" dirty="0">
              <a:latin typeface="+mn-lt"/>
            </a:endParaRPr>
          </a:p>
          <a:p>
            <a:pPr marL="571500" indent="-571500">
              <a:spcBef>
                <a:spcPct val="0"/>
              </a:spcBef>
              <a:defRPr/>
            </a:pPr>
            <a:r>
              <a:rPr lang="nb-NO" altLang="nb-NO" sz="2800" b="0" dirty="0">
                <a:latin typeface="+mn-lt"/>
              </a:rPr>
              <a:t>Dette sikrer en he</a:t>
            </a:r>
            <a:r>
              <a:rPr lang="nb-NO" altLang="nb-NO" sz="2800" dirty="0">
                <a:latin typeface="+mn-lt"/>
              </a:rPr>
              <a:t>lhetlig modell og gjør en i stand til å se sammenhengene mellom de ulike markedene</a:t>
            </a:r>
          </a:p>
          <a:p>
            <a:pPr marL="571500" indent="-571500">
              <a:spcBef>
                <a:spcPct val="0"/>
              </a:spcBef>
              <a:defRPr/>
            </a:pPr>
            <a:endParaRPr lang="nb-NO" altLang="nb-NO" sz="2800" b="0" dirty="0">
              <a:latin typeface="+mn-lt"/>
            </a:endParaRPr>
          </a:p>
          <a:p>
            <a:pPr marL="571500" indent="-571500">
              <a:spcBef>
                <a:spcPct val="0"/>
              </a:spcBef>
              <a:defRPr/>
            </a:pPr>
            <a:r>
              <a:rPr lang="nb-NO" altLang="nb-NO" sz="2800" dirty="0">
                <a:latin typeface="+mn-lt"/>
              </a:rPr>
              <a:t>Vi skal også se på hva som skjer dersom det oppstår forstyrrelser i økonomien, og hvordan myndighetene kan takle dette</a:t>
            </a:r>
            <a:endParaRPr lang="nb-NO" altLang="nb-NO" sz="2800" b="0" dirty="0">
              <a:latin typeface="+mn-lt"/>
            </a:endParaRPr>
          </a:p>
        </p:txBody>
      </p:sp>
    </p:spTree>
    <p:extLst>
      <p:ext uri="{BB962C8B-B14F-4D97-AF65-F5344CB8AC3E}">
        <p14:creationId xmlns:p14="http://schemas.microsoft.com/office/powerpoint/2010/main" val="1273096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Box 2">
            <a:extLst>
              <a:ext uri="{FF2B5EF4-FFF2-40B4-BE49-F238E27FC236}">
                <a16:creationId xmlns:a16="http://schemas.microsoft.com/office/drawing/2014/main" id="{D80BE27D-3366-4111-9A11-E3DA8F04BFFB}"/>
              </a:ext>
            </a:extLst>
          </p:cNvPr>
          <p:cNvSpPr txBox="1">
            <a:spLocks noChangeArrowheads="1"/>
          </p:cNvSpPr>
          <p:nvPr/>
        </p:nvSpPr>
        <p:spPr bwMode="auto">
          <a:xfrm>
            <a:off x="990600" y="382588"/>
            <a:ext cx="8153400" cy="7971413"/>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lgn="ctr">
              <a:spcBef>
                <a:spcPct val="0"/>
              </a:spcBef>
              <a:buFontTx/>
              <a:buNone/>
              <a:defRPr/>
            </a:pPr>
            <a:r>
              <a:rPr lang="nb-NO" altLang="nb-NO" sz="3600" b="1" dirty="0">
                <a:latin typeface="+mj-lt"/>
              </a:rPr>
              <a:t>Innhold kapittel 10 </a:t>
            </a:r>
          </a:p>
          <a:p>
            <a:pPr>
              <a:spcBef>
                <a:spcPct val="0"/>
              </a:spcBef>
              <a:buFontTx/>
              <a:buNone/>
              <a:defRPr/>
            </a:pPr>
            <a:endParaRPr lang="nb-NO" altLang="nb-NO" sz="2800" dirty="0">
              <a:latin typeface="+mn-lt"/>
            </a:endParaRPr>
          </a:p>
          <a:p>
            <a:pPr>
              <a:spcBef>
                <a:spcPct val="0"/>
              </a:spcBef>
              <a:buFontTx/>
              <a:buNone/>
              <a:defRPr/>
            </a:pPr>
            <a:endParaRPr lang="nb-NO" altLang="nb-NO" sz="2800" dirty="0">
              <a:latin typeface="+mn-lt"/>
            </a:endParaRPr>
          </a:p>
          <a:p>
            <a:pPr marL="571500" indent="-571500">
              <a:spcBef>
                <a:spcPct val="0"/>
              </a:spcBef>
              <a:defRPr/>
            </a:pPr>
            <a:r>
              <a:rPr lang="nb-NO" altLang="nb-NO" sz="2800" b="0" dirty="0">
                <a:latin typeface="+mn-lt"/>
              </a:rPr>
              <a:t>Vi skal i hovedtrekk studere kapittel 10.2, 10.3,10.4  der vi ser på prediksjon- og konsekvensanalyse med flytende kronekurs (10.5 er </a:t>
            </a:r>
            <a:r>
              <a:rPr lang="nb-NO" altLang="nb-NO" sz="2800" dirty="0">
                <a:latin typeface="+mn-lt"/>
              </a:rPr>
              <a:t>analyse under faste valutakurser som var regime før inflasjonsstyring og flytende valutakurser)</a:t>
            </a:r>
          </a:p>
          <a:p>
            <a:pPr marL="571500" indent="-571500">
              <a:spcBef>
                <a:spcPct val="0"/>
              </a:spcBef>
              <a:defRPr/>
            </a:pPr>
            <a:endParaRPr lang="nb-NO" altLang="nb-NO" sz="2800" b="0" dirty="0">
              <a:latin typeface="+mn-lt"/>
            </a:endParaRPr>
          </a:p>
          <a:p>
            <a:pPr marL="571500" indent="-571500">
              <a:spcBef>
                <a:spcPct val="0"/>
              </a:spcBef>
              <a:defRPr/>
            </a:pPr>
            <a:r>
              <a:rPr lang="nb-NO" altLang="nb-NO" sz="2800" dirty="0">
                <a:latin typeface="+mn-lt"/>
              </a:rPr>
              <a:t>Vi ser også litt på mål-middel analyse (</a:t>
            </a:r>
            <a:r>
              <a:rPr lang="nb-NO" altLang="nb-NO" sz="2800" dirty="0" err="1">
                <a:latin typeface="+mn-lt"/>
              </a:rPr>
              <a:t>kap</a:t>
            </a:r>
            <a:r>
              <a:rPr lang="nb-NO" altLang="nb-NO" sz="2800" dirty="0">
                <a:latin typeface="+mn-lt"/>
              </a:rPr>
              <a:t> 10.6) i en typisk norsk økonomi</a:t>
            </a:r>
          </a:p>
          <a:p>
            <a:pPr marL="571500" indent="-571500">
              <a:spcBef>
                <a:spcPct val="0"/>
              </a:spcBef>
              <a:defRPr/>
            </a:pPr>
            <a:endParaRPr lang="nb-NO" altLang="nb-NO" sz="2800" dirty="0">
              <a:latin typeface="+mn-lt"/>
            </a:endParaRPr>
          </a:p>
          <a:p>
            <a:pPr marL="571500" indent="-571500">
              <a:spcBef>
                <a:spcPct val="0"/>
              </a:spcBef>
              <a:defRPr/>
            </a:pPr>
            <a:r>
              <a:rPr lang="nb-NO" altLang="nb-NO" sz="2800" dirty="0">
                <a:latin typeface="+mn-lt"/>
              </a:rPr>
              <a:t>Tilslutt starter vi på regneeksempelene bakerst i boka</a:t>
            </a:r>
          </a:p>
          <a:p>
            <a:pPr marL="571500" indent="-571500">
              <a:spcBef>
                <a:spcPct val="0"/>
              </a:spcBef>
              <a:defRPr/>
            </a:pPr>
            <a:endParaRPr lang="nb-NO" altLang="nb-NO" sz="2800" dirty="0">
              <a:latin typeface="+mn-lt"/>
            </a:endParaRPr>
          </a:p>
          <a:p>
            <a:pPr marL="571500" indent="-571500">
              <a:spcBef>
                <a:spcPct val="0"/>
              </a:spcBef>
              <a:defRPr/>
            </a:pPr>
            <a:endParaRPr lang="nb-NO" altLang="nb-NO" sz="2800" b="0" dirty="0">
              <a:latin typeface="+mn-lt"/>
            </a:endParaRPr>
          </a:p>
          <a:p>
            <a:pPr marL="571500" indent="-571500">
              <a:spcBef>
                <a:spcPct val="0"/>
              </a:spcBef>
              <a:defRPr/>
            </a:pPr>
            <a:endParaRPr lang="nb-NO" altLang="nb-NO" sz="2800" b="0" dirty="0">
              <a:latin typeface="+mn-lt"/>
            </a:endParaRPr>
          </a:p>
          <a:p>
            <a:pPr marL="571500" indent="-571500">
              <a:spcBef>
                <a:spcPct val="0"/>
              </a:spcBef>
              <a:defRPr/>
            </a:pPr>
            <a:endParaRPr lang="nb-NO" altLang="nb-NO" sz="2800" b="0" dirty="0">
              <a:latin typeface="+mn-lt"/>
            </a:endParaRPr>
          </a:p>
        </p:txBody>
      </p:sp>
    </p:spTree>
    <p:extLst>
      <p:ext uri="{BB962C8B-B14F-4D97-AF65-F5344CB8AC3E}">
        <p14:creationId xmlns:p14="http://schemas.microsoft.com/office/powerpoint/2010/main" val="841527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Box 2">
            <a:extLst>
              <a:ext uri="{FF2B5EF4-FFF2-40B4-BE49-F238E27FC236}">
                <a16:creationId xmlns:a16="http://schemas.microsoft.com/office/drawing/2014/main" id="{D80BE27D-3366-4111-9A11-E3DA8F04BFFB}"/>
              </a:ext>
            </a:extLst>
          </p:cNvPr>
          <p:cNvSpPr txBox="1">
            <a:spLocks noChangeArrowheads="1"/>
          </p:cNvSpPr>
          <p:nvPr/>
        </p:nvSpPr>
        <p:spPr bwMode="auto">
          <a:xfrm>
            <a:off x="990600" y="382588"/>
            <a:ext cx="8153400" cy="6247864"/>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lgn="ctr">
              <a:spcBef>
                <a:spcPct val="0"/>
              </a:spcBef>
              <a:buFontTx/>
              <a:buNone/>
              <a:defRPr/>
            </a:pPr>
            <a:r>
              <a:rPr lang="nb-NO" altLang="nb-NO" sz="3600" b="1" dirty="0">
                <a:latin typeface="+mj-lt"/>
              </a:rPr>
              <a:t>Forutsetningene i modellen</a:t>
            </a:r>
          </a:p>
          <a:p>
            <a:pPr>
              <a:spcBef>
                <a:spcPct val="0"/>
              </a:spcBef>
              <a:buFontTx/>
              <a:buNone/>
              <a:defRPr/>
            </a:pPr>
            <a:endParaRPr lang="nb-NO" altLang="nb-NO" sz="2800" dirty="0">
              <a:latin typeface="+mn-lt"/>
            </a:endParaRPr>
          </a:p>
          <a:p>
            <a:pPr>
              <a:spcBef>
                <a:spcPct val="0"/>
              </a:spcBef>
              <a:buFontTx/>
              <a:buNone/>
              <a:defRPr/>
            </a:pPr>
            <a:endParaRPr lang="nb-NO" altLang="nb-NO" sz="2800" dirty="0">
              <a:latin typeface="+mn-lt"/>
            </a:endParaRPr>
          </a:p>
          <a:p>
            <a:pPr marL="571500" indent="-571500">
              <a:spcBef>
                <a:spcPct val="0"/>
              </a:spcBef>
              <a:buFont typeface="+mj-lt"/>
              <a:buAutoNum type="arabicPeriod"/>
              <a:defRPr/>
            </a:pPr>
            <a:r>
              <a:rPr lang="nb-NO" altLang="nb-NO" sz="2800" b="0" dirty="0">
                <a:latin typeface="+mn-lt"/>
              </a:rPr>
              <a:t>Modellen er kortsiktig</a:t>
            </a:r>
          </a:p>
          <a:p>
            <a:pPr marL="571500" indent="-571500">
              <a:spcBef>
                <a:spcPct val="0"/>
              </a:spcBef>
              <a:buFont typeface="+mj-lt"/>
              <a:buAutoNum type="arabicPeriod"/>
              <a:defRPr/>
            </a:pPr>
            <a:r>
              <a:rPr lang="nb-NO" altLang="nb-NO" sz="2800" dirty="0">
                <a:latin typeface="+mn-lt"/>
              </a:rPr>
              <a:t>Det er ledig kapasitet i økonomien</a:t>
            </a:r>
          </a:p>
          <a:p>
            <a:pPr marL="571500" indent="-571500">
              <a:spcBef>
                <a:spcPct val="0"/>
              </a:spcBef>
              <a:buFont typeface="+mj-lt"/>
              <a:buAutoNum type="arabicPeriod"/>
              <a:defRPr/>
            </a:pPr>
            <a:r>
              <a:rPr lang="nb-NO" altLang="nb-NO" sz="2800" b="0" dirty="0">
                <a:latin typeface="+mn-lt"/>
              </a:rPr>
              <a:t>Det er faste priser</a:t>
            </a:r>
          </a:p>
          <a:p>
            <a:pPr marL="571500" indent="-571500">
              <a:spcBef>
                <a:spcPct val="0"/>
              </a:spcBef>
              <a:buFont typeface="+mj-lt"/>
              <a:buAutoNum type="arabicPeriod"/>
              <a:defRPr/>
            </a:pPr>
            <a:r>
              <a:rPr lang="nb-NO" altLang="nb-NO" sz="2800" dirty="0">
                <a:latin typeface="+mn-lt"/>
              </a:rPr>
              <a:t>Det er kapitalflyt over landegrensene</a:t>
            </a:r>
          </a:p>
          <a:p>
            <a:pPr marL="571500" indent="-571500">
              <a:spcBef>
                <a:spcPct val="0"/>
              </a:spcBef>
              <a:buFont typeface="+mj-lt"/>
              <a:buAutoNum type="arabicPeriod"/>
              <a:defRPr/>
            </a:pPr>
            <a:r>
              <a:rPr lang="nb-NO" altLang="nb-NO" sz="2800" b="0" dirty="0">
                <a:latin typeface="+mn-lt"/>
              </a:rPr>
              <a:t>Renta bestemmes i pengemarkedet</a:t>
            </a:r>
          </a:p>
          <a:p>
            <a:pPr marL="571500" indent="-571500">
              <a:spcBef>
                <a:spcPct val="0"/>
              </a:spcBef>
              <a:buFont typeface="+mj-lt"/>
              <a:buAutoNum type="arabicPeriod"/>
              <a:defRPr/>
            </a:pPr>
            <a:r>
              <a:rPr lang="nb-NO" altLang="nb-NO" sz="2800" dirty="0">
                <a:latin typeface="+mn-lt"/>
              </a:rPr>
              <a:t>Kronekursen blir fastsatt utfra udekket renteparitet</a:t>
            </a:r>
            <a:endParaRPr lang="nb-NO" altLang="nb-NO" sz="2800" b="0" dirty="0">
              <a:latin typeface="+mn-lt"/>
            </a:endParaRPr>
          </a:p>
          <a:p>
            <a:pPr marL="571500" indent="-571500">
              <a:spcBef>
                <a:spcPct val="0"/>
              </a:spcBef>
              <a:buFont typeface="+mj-lt"/>
              <a:buAutoNum type="arabicPeriod"/>
              <a:defRPr/>
            </a:pPr>
            <a:endParaRPr lang="nb-NO" altLang="nb-NO" sz="2800" dirty="0">
              <a:latin typeface="+mn-lt"/>
            </a:endParaRPr>
          </a:p>
          <a:p>
            <a:pPr marL="571500" indent="-571500">
              <a:spcBef>
                <a:spcPct val="0"/>
              </a:spcBef>
              <a:defRPr/>
            </a:pPr>
            <a:endParaRPr lang="nb-NO" altLang="nb-NO" sz="2800" dirty="0">
              <a:latin typeface="+mn-lt"/>
            </a:endParaRPr>
          </a:p>
          <a:p>
            <a:pPr marL="571500" indent="-571500">
              <a:spcBef>
                <a:spcPct val="0"/>
              </a:spcBef>
              <a:defRPr/>
            </a:pPr>
            <a:endParaRPr lang="nb-NO" altLang="nb-NO" sz="2800" b="0" dirty="0">
              <a:latin typeface="+mn-lt"/>
            </a:endParaRPr>
          </a:p>
          <a:p>
            <a:pPr marL="571500" indent="-571500">
              <a:spcBef>
                <a:spcPct val="0"/>
              </a:spcBef>
              <a:defRPr/>
            </a:pPr>
            <a:endParaRPr lang="nb-NO" altLang="nb-NO" sz="2800" b="0" dirty="0">
              <a:latin typeface="+mn-lt"/>
            </a:endParaRPr>
          </a:p>
          <a:p>
            <a:pPr marL="571500" indent="-571500">
              <a:spcBef>
                <a:spcPct val="0"/>
              </a:spcBef>
              <a:defRPr/>
            </a:pPr>
            <a:endParaRPr lang="nb-NO" altLang="nb-NO" sz="2800" b="0" dirty="0">
              <a:latin typeface="+mn-lt"/>
            </a:endParaRPr>
          </a:p>
        </p:txBody>
      </p:sp>
    </p:spTree>
    <p:extLst>
      <p:ext uri="{BB962C8B-B14F-4D97-AF65-F5344CB8AC3E}">
        <p14:creationId xmlns:p14="http://schemas.microsoft.com/office/powerpoint/2010/main" val="11412390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iagram&#10;&#10;Description automatically generated">
            <a:extLst>
              <a:ext uri="{FF2B5EF4-FFF2-40B4-BE49-F238E27FC236}">
                <a16:creationId xmlns:a16="http://schemas.microsoft.com/office/drawing/2014/main" id="{9940553D-2408-4FED-8708-441A34B355DF}"/>
              </a:ext>
            </a:extLst>
          </p:cNvPr>
          <p:cNvPicPr>
            <a:picLocks noChangeAspect="1"/>
          </p:cNvPicPr>
          <p:nvPr/>
        </p:nvPicPr>
        <p:blipFill>
          <a:blip r:embed="rId3"/>
          <a:stretch>
            <a:fillRect/>
          </a:stretch>
        </p:blipFill>
        <p:spPr>
          <a:xfrm>
            <a:off x="866774" y="2493251"/>
            <a:ext cx="8277225" cy="4138448"/>
          </a:xfrm>
          <a:prstGeom prst="rect">
            <a:avLst/>
          </a:prstGeom>
        </p:spPr>
      </p:pic>
      <p:sp>
        <p:nvSpPr>
          <p:cNvPr id="10" name="TextBox 2">
            <a:extLst>
              <a:ext uri="{FF2B5EF4-FFF2-40B4-BE49-F238E27FC236}">
                <a16:creationId xmlns:a16="http://schemas.microsoft.com/office/drawing/2014/main" id="{5BB671CB-5F1F-45A5-85B6-D51A76F09015}"/>
              </a:ext>
            </a:extLst>
          </p:cNvPr>
          <p:cNvSpPr txBox="1">
            <a:spLocks noChangeArrowheads="1"/>
          </p:cNvSpPr>
          <p:nvPr/>
        </p:nvSpPr>
        <p:spPr bwMode="auto">
          <a:xfrm>
            <a:off x="990600" y="382588"/>
            <a:ext cx="8153400" cy="2800767"/>
          </a:xfrm>
          <a:prstGeom prst="rect">
            <a:avLst/>
          </a:prstGeom>
          <a:noFill/>
          <a:ln>
            <a:noFill/>
          </a:ln>
        </p:spPr>
        <p:txBody>
          <a:bodyPr wrap="square">
            <a:spAutoFit/>
          </a:bodyPr>
          <a:lstStyle>
            <a:lvl1pPr>
              <a:spcBef>
                <a:spcPct val="20000"/>
              </a:spcBef>
              <a:buChar char="•"/>
              <a:defRPr sz="2400">
                <a:solidFill>
                  <a:schemeClr val="tx1"/>
                </a:solidFill>
                <a:latin typeface="Arial" panose="020B0604020202020204" pitchFamily="34" charset="0"/>
              </a:defRPr>
            </a:lvl1pPr>
            <a:lvl2pPr marL="742950" indent="-285750">
              <a:spcBef>
                <a:spcPct val="20000"/>
              </a:spcBef>
              <a:buChar char="–"/>
              <a:defRPr>
                <a:solidFill>
                  <a:schemeClr val="tx1"/>
                </a:solidFill>
                <a:latin typeface="Arial" panose="020B0604020202020204" pitchFamily="34" charset="0"/>
              </a:defRPr>
            </a:lvl2pPr>
            <a:lvl3pPr marL="1143000" indent="-228600">
              <a:spcBef>
                <a:spcPct val="20000"/>
              </a:spcBef>
              <a:buChar char="•"/>
              <a:defRPr sz="16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lgn="ctr">
              <a:spcBef>
                <a:spcPct val="0"/>
              </a:spcBef>
              <a:buFontTx/>
              <a:buNone/>
              <a:defRPr/>
            </a:pPr>
            <a:r>
              <a:rPr lang="nb-NO" altLang="nb-NO" sz="3600" b="1" dirty="0">
                <a:latin typeface="+mj-lt"/>
              </a:rPr>
              <a:t>Forutsetningene i modellen</a:t>
            </a:r>
          </a:p>
          <a:p>
            <a:pPr>
              <a:spcBef>
                <a:spcPct val="0"/>
              </a:spcBef>
              <a:buFontTx/>
              <a:buNone/>
              <a:defRPr/>
            </a:pPr>
            <a:endParaRPr lang="nb-NO" altLang="nb-NO" sz="2800" dirty="0">
              <a:latin typeface="+mn-lt"/>
            </a:endParaRPr>
          </a:p>
          <a:p>
            <a:pPr marL="571500" indent="-571500">
              <a:spcBef>
                <a:spcPct val="0"/>
              </a:spcBef>
              <a:defRPr/>
            </a:pPr>
            <a:endParaRPr lang="nb-NO" altLang="nb-NO" sz="2800" dirty="0">
              <a:latin typeface="+mn-lt"/>
            </a:endParaRPr>
          </a:p>
          <a:p>
            <a:pPr marL="571500" indent="-571500">
              <a:spcBef>
                <a:spcPct val="0"/>
              </a:spcBef>
              <a:defRPr/>
            </a:pPr>
            <a:endParaRPr lang="nb-NO" altLang="nb-NO" sz="2800" b="0" dirty="0">
              <a:latin typeface="+mn-lt"/>
            </a:endParaRPr>
          </a:p>
          <a:p>
            <a:pPr marL="571500" indent="-571500">
              <a:spcBef>
                <a:spcPct val="0"/>
              </a:spcBef>
              <a:defRPr/>
            </a:pPr>
            <a:endParaRPr lang="nb-NO" altLang="nb-NO" sz="2800" b="0" dirty="0">
              <a:latin typeface="+mn-lt"/>
            </a:endParaRPr>
          </a:p>
          <a:p>
            <a:pPr marL="571500" indent="-571500">
              <a:spcBef>
                <a:spcPct val="0"/>
              </a:spcBef>
              <a:defRPr/>
            </a:pPr>
            <a:endParaRPr lang="nb-NO" altLang="nb-NO" sz="2800" b="0" dirty="0">
              <a:latin typeface="+mn-lt"/>
            </a:endParaRPr>
          </a:p>
        </p:txBody>
      </p:sp>
      <p:sp>
        <p:nvSpPr>
          <p:cNvPr id="12" name="TextBox 11">
            <a:extLst>
              <a:ext uri="{FF2B5EF4-FFF2-40B4-BE49-F238E27FC236}">
                <a16:creationId xmlns:a16="http://schemas.microsoft.com/office/drawing/2014/main" id="{31E2913E-4B00-4BFB-AE64-3E9C4A41DC5D}"/>
              </a:ext>
            </a:extLst>
          </p:cNvPr>
          <p:cNvSpPr txBox="1"/>
          <p:nvPr/>
        </p:nvSpPr>
        <p:spPr>
          <a:xfrm>
            <a:off x="2005011" y="905808"/>
            <a:ext cx="7262814" cy="2031325"/>
          </a:xfrm>
          <a:prstGeom prst="rect">
            <a:avLst/>
          </a:prstGeom>
          <a:noFill/>
        </p:spPr>
        <p:txBody>
          <a:bodyPr wrap="square">
            <a:spAutoFit/>
          </a:bodyPr>
          <a:lstStyle/>
          <a:p>
            <a:pPr>
              <a:spcBef>
                <a:spcPct val="0"/>
              </a:spcBef>
              <a:buFontTx/>
              <a:buNone/>
              <a:defRPr/>
            </a:pPr>
            <a:endParaRPr lang="nb-NO" altLang="nb-NO" sz="1800" dirty="0">
              <a:latin typeface="+mn-lt"/>
            </a:endParaRPr>
          </a:p>
          <a:p>
            <a:pPr marL="571500" indent="-571500">
              <a:spcBef>
                <a:spcPct val="0"/>
              </a:spcBef>
              <a:buFont typeface="Arial" panose="020B0604020202020204" pitchFamily="34" charset="0"/>
              <a:buChar char="•"/>
              <a:defRPr/>
            </a:pPr>
            <a:r>
              <a:rPr lang="nb-NO" altLang="nb-NO" sz="1800" b="0" dirty="0">
                <a:latin typeface="+mn-lt"/>
              </a:rPr>
              <a:t>Med IS menes likevekt i realøkonomien (Investering= Sparing)</a:t>
            </a:r>
          </a:p>
          <a:p>
            <a:pPr marL="571500" indent="-571500">
              <a:spcBef>
                <a:spcPct val="0"/>
              </a:spcBef>
              <a:buFont typeface="Arial" panose="020B0604020202020204" pitchFamily="34" charset="0"/>
              <a:buChar char="•"/>
              <a:defRPr/>
            </a:pPr>
            <a:r>
              <a:rPr lang="nb-NO" altLang="nb-NO" dirty="0"/>
              <a:t>Med LM menes likevekt i pengemarkedet (Etterspørsel = Tilbud av penger)</a:t>
            </a:r>
          </a:p>
          <a:p>
            <a:pPr marL="571500" indent="-571500">
              <a:spcBef>
                <a:spcPct val="0"/>
              </a:spcBef>
              <a:buFont typeface="Arial" panose="020B0604020202020204" pitchFamily="34" charset="0"/>
              <a:buChar char="•"/>
              <a:defRPr/>
            </a:pPr>
            <a:r>
              <a:rPr lang="nb-NO" altLang="nb-NO" sz="1800" dirty="0">
                <a:latin typeface="+mn-lt"/>
              </a:rPr>
              <a:t>Vi antar også at renteparitet holder</a:t>
            </a:r>
          </a:p>
          <a:p>
            <a:pPr marL="571500" indent="-571500">
              <a:spcBef>
                <a:spcPct val="0"/>
              </a:spcBef>
              <a:buFont typeface="Arial" panose="020B0604020202020204" pitchFamily="34" charset="0"/>
              <a:buChar char="•"/>
              <a:defRPr/>
            </a:pPr>
            <a:r>
              <a:rPr lang="nb-NO" altLang="nb-NO" dirty="0"/>
              <a:t>Disse 3 forhold bestemmer BNP, rente, og kronekurs</a:t>
            </a:r>
            <a:endParaRPr lang="nb-NO" altLang="nb-NO" sz="1800" dirty="0">
              <a:latin typeface="+mn-lt"/>
            </a:endParaRPr>
          </a:p>
          <a:p>
            <a:pPr marL="571500" indent="-571500">
              <a:spcBef>
                <a:spcPct val="0"/>
              </a:spcBef>
              <a:buFont typeface="Arial" panose="020B0604020202020204" pitchFamily="34" charset="0"/>
              <a:buChar char="•"/>
              <a:defRPr/>
            </a:pPr>
            <a:endParaRPr lang="nb-NO" altLang="nb-NO" sz="1800" dirty="0">
              <a:latin typeface="+mn-lt"/>
            </a:endParaRPr>
          </a:p>
        </p:txBody>
      </p:sp>
    </p:spTree>
    <p:extLst>
      <p:ext uri="{BB962C8B-B14F-4D97-AF65-F5344CB8AC3E}">
        <p14:creationId xmlns:p14="http://schemas.microsoft.com/office/powerpoint/2010/main" val="1742955161"/>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Master presentation</Template>
  <TotalTime>0</TotalTime>
  <Words>2058</Words>
  <Application>Microsoft Office PowerPoint</Application>
  <PresentationFormat>On-screen Show (4:3)</PresentationFormat>
  <Paragraphs>447</Paragraphs>
  <Slides>50</Slides>
  <Notes>48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50</vt:i4>
      </vt:variant>
    </vt:vector>
  </HeadingPairs>
  <TitlesOfParts>
    <vt:vector size="54" baseType="lpstr">
      <vt:lpstr>Arial</vt:lpstr>
      <vt:lpstr>Calibri</vt:lpstr>
      <vt:lpstr>Cambria Math</vt:lpstr>
      <vt:lpstr>Office-tema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NTNU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Trang Nguyen</dc:creator>
  <cp:lastModifiedBy>Sjur Westgaard</cp:lastModifiedBy>
  <cp:revision>281</cp:revision>
  <dcterms:created xsi:type="dcterms:W3CDTF">2019-02-15T21:07:51Z</dcterms:created>
  <dcterms:modified xsi:type="dcterms:W3CDTF">2022-03-29T21:35:15Z</dcterms:modified>
</cp:coreProperties>
</file>